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59" autoAdjust="0"/>
  </p:normalViewPr>
  <p:slideViewPr>
    <p:cSldViewPr>
      <p:cViewPr varScale="1">
        <p:scale>
          <a:sx n="127" d="100"/>
          <a:sy n="127" d="100"/>
        </p:scale>
        <p:origin x="55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Gill Sans MT" pitchFamily="34" charset="0"/>
              </a:defRPr>
            </a:pPr>
            <a:r>
              <a:rPr lang="en-US" sz="1600" dirty="0">
                <a:latin typeface="Gill Sans MT" pitchFamily="34" charset="0"/>
              </a:rPr>
              <a:t>% looking forward to university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looking forward to university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Very much</c:v>
                </c:pt>
                <c:pt idx="1">
                  <c:v>A little bit</c:v>
                </c:pt>
                <c:pt idx="2">
                  <c:v>Not much</c:v>
                </c:pt>
                <c:pt idx="3">
                  <c:v>Not at 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983667299378077"/>
          <c:y val="0.3765288582226452"/>
          <c:w val="0.43188855922326713"/>
          <c:h val="0.51036505782354891"/>
        </c:manualLayout>
      </c:layout>
      <c:overlay val="0"/>
      <c:txPr>
        <a:bodyPr/>
        <a:lstStyle/>
        <a:p>
          <a:pPr>
            <a:defRPr sz="1600">
              <a:latin typeface="Gill Sans MT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007064255733"/>
          <c:y val="6.9254960280238351E-2"/>
          <c:w val="0.6607541573971456"/>
          <c:h val="0.54574679632579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Trait anxiety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</c:marker>
          <c:trendline>
            <c:trendlineType val="linear"/>
            <c:dispRSqr val="0"/>
            <c:dispEq val="0"/>
          </c:trendline>
          <c:xVal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1.8</c:v>
                </c:pt>
                <c:pt idx="2">
                  <c:v>2.6</c:v>
                </c:pt>
                <c:pt idx="3">
                  <c:v>3</c:v>
                </c:pt>
                <c:pt idx="4">
                  <c:v>3.3</c:v>
                </c:pt>
                <c:pt idx="5">
                  <c:v>5</c:v>
                </c:pt>
                <c:pt idx="6">
                  <c:v>3.4</c:v>
                </c:pt>
                <c:pt idx="7">
                  <c:v>4</c:v>
                </c:pt>
                <c:pt idx="8">
                  <c:v>1.5</c:v>
                </c:pt>
                <c:pt idx="9">
                  <c:v>4.5</c:v>
                </c:pt>
                <c:pt idx="10">
                  <c:v>4.7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3.4</c:v>
                </c:pt>
                <c:pt idx="18">
                  <c:v>4</c:v>
                </c:pt>
                <c:pt idx="19">
                  <c:v>4</c:v>
                </c:pt>
                <c:pt idx="20">
                  <c:v>5</c:v>
                </c:pt>
                <c:pt idx="21">
                  <c:v>5</c:v>
                </c:pt>
                <c:pt idx="22">
                  <c:v>0</c:v>
                </c:pt>
                <c:pt idx="23">
                  <c:v>3</c:v>
                </c:pt>
                <c:pt idx="24">
                  <c:v>2</c:v>
                </c:pt>
                <c:pt idx="25">
                  <c:v>4</c:v>
                </c:pt>
              </c:numCache>
            </c:numRef>
          </c:xVal>
          <c:yVal>
            <c:numRef>
              <c:f>Sheet1!$B$2:$B$27</c:f>
              <c:numCache>
                <c:formatCode>General</c:formatCode>
                <c:ptCount val="26"/>
                <c:pt idx="0">
                  <c:v>6</c:v>
                </c:pt>
                <c:pt idx="1">
                  <c:v>6</c:v>
                </c:pt>
                <c:pt idx="2">
                  <c:v>4.5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  <c:pt idx="11">
                  <c:v>0.5</c:v>
                </c:pt>
                <c:pt idx="12">
                  <c:v>5</c:v>
                </c:pt>
                <c:pt idx="13">
                  <c:v>5.5</c:v>
                </c:pt>
                <c:pt idx="14">
                  <c:v>5.5</c:v>
                </c:pt>
                <c:pt idx="15">
                  <c:v>4</c:v>
                </c:pt>
                <c:pt idx="16">
                  <c:v>3</c:v>
                </c:pt>
                <c:pt idx="17">
                  <c:v>2.6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6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973056"/>
        <c:axId val="522973448"/>
      </c:scatterChart>
      <c:valAx>
        <c:axId val="52297305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Amount looking forward to uni</a:t>
                </a:r>
              </a:p>
            </c:rich>
          </c:tx>
          <c:layout>
            <c:manualLayout>
              <c:xMode val="edge"/>
              <c:yMode val="edge"/>
              <c:x val="0.3005118294349724"/>
              <c:y val="0.76185777289642165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crossAx val="522973448"/>
        <c:crosses val="autoZero"/>
        <c:crossBetween val="midCat"/>
        <c:majorUnit val="1"/>
        <c:minorUnit val="1"/>
      </c:valAx>
      <c:valAx>
        <c:axId val="522973448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Trait anxiety</a:t>
                </a:r>
              </a:p>
            </c:rich>
          </c:tx>
          <c:layout>
            <c:manualLayout>
              <c:xMode val="edge"/>
              <c:yMode val="edge"/>
              <c:x val="2.9617305394251586E-2"/>
              <c:y val="0.173501171639169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229730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Gill Sans MT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B644-2084-487F-84FD-090A24F2E199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4903-6C31-4771-BCD3-91881C1E4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E4903-6C31-4771-BCD3-91881C1E4B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1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E4903-6C31-4771-BCD3-91881C1E4B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E4903-6C31-4771-BCD3-91881C1E4B9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5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E4903-6C31-4771-BCD3-91881C1E4B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779662"/>
            <a:ext cx="8229600" cy="85725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Planning the next steps </a:t>
            </a:r>
          </a:p>
          <a:p>
            <a:r>
              <a:rPr lang="en-GB" dirty="0" smtClean="0"/>
              <a:t>Dr Eilidh Cage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779662"/>
            <a:ext cx="8229600" cy="857250"/>
          </a:xfrm>
        </p:spPr>
        <p:txBody>
          <a:bodyPr>
            <a:noAutofit/>
          </a:bodyPr>
          <a:lstStyle/>
          <a:p>
            <a:r>
              <a:rPr lang="en-GB" sz="6000" dirty="0" smtClean="0"/>
              <a:t>After data collection</a:t>
            </a:r>
            <a:endParaRPr lang="en-GB" sz="6000" dirty="0"/>
          </a:p>
        </p:txBody>
      </p:sp>
      <p:pic>
        <p:nvPicPr>
          <p:cNvPr id="4" name="Picture 3" descr="logo-small-london-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8246"/>
            <a:ext cx="1440180" cy="719328"/>
          </a:xfrm>
          <a:prstGeom prst="rect">
            <a:avLst/>
          </a:prstGeom>
        </p:spPr>
      </p:pic>
      <p:pic>
        <p:nvPicPr>
          <p:cNvPr id="16386" name="Picture 2" descr="Image result for university of readin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7494"/>
            <a:ext cx="1663832" cy="576064"/>
          </a:xfrm>
          <a:prstGeom prst="rect">
            <a:avLst/>
          </a:prstGeom>
          <a:noFill/>
        </p:spPr>
      </p:pic>
      <p:pic>
        <p:nvPicPr>
          <p:cNvPr id="6" name="Picture 5" descr="ESRC-Festival-2017-rgb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507854"/>
            <a:ext cx="2157269" cy="140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/>
          <a:lstStyle/>
          <a:p>
            <a:r>
              <a:rPr lang="en-GB" dirty="0" smtClean="0"/>
              <a:t>What kind of data did you have?</a:t>
            </a:r>
          </a:p>
          <a:p>
            <a:pPr lvl="1"/>
            <a:r>
              <a:rPr lang="en-GB" dirty="0" smtClean="0"/>
              <a:t>Can you report percentages? Means?</a:t>
            </a:r>
          </a:p>
          <a:p>
            <a:pPr lvl="1"/>
            <a:r>
              <a:rPr lang="en-GB" dirty="0" smtClean="0"/>
              <a:t>More advanced statistics?</a:t>
            </a:r>
          </a:p>
          <a:p>
            <a:pPr lvl="1"/>
            <a:r>
              <a:rPr lang="en-GB" dirty="0" smtClean="0"/>
              <a:t>Did you ask any open questions?</a:t>
            </a:r>
            <a:endParaRPr lang="en-GB" dirty="0"/>
          </a:p>
        </p:txBody>
      </p:sp>
      <p:pic>
        <p:nvPicPr>
          <p:cNvPr id="7170" name="Picture 2" descr="Image result for 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63838"/>
            <a:ext cx="4844480" cy="14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939551"/>
          </a:xfrm>
        </p:spPr>
        <p:txBody>
          <a:bodyPr/>
          <a:lstStyle/>
          <a:p>
            <a:r>
              <a:rPr lang="en-GB" dirty="0" smtClean="0"/>
              <a:t>What’s the best way to show your data?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51670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 MT" pitchFamily="34" charset="0"/>
              </a:rPr>
              <a:t>Numbers written in text?</a:t>
            </a:r>
          </a:p>
          <a:p>
            <a:endParaRPr lang="en-GB" dirty="0" smtClean="0">
              <a:latin typeface="Gill Sans MT" pitchFamily="34" charset="0"/>
            </a:endParaRPr>
          </a:p>
          <a:p>
            <a:r>
              <a:rPr lang="en-GB" dirty="0" smtClean="0">
                <a:latin typeface="Gill Sans MT" pitchFamily="34" charset="0"/>
              </a:rPr>
              <a:t>Our research found that 40% of the participants were very much looking forward to university </a:t>
            </a: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627784" y="2283718"/>
          <a:ext cx="338437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5896" y="18516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Gill Sans MT" pitchFamily="34" charset="0"/>
              </a:rPr>
              <a:t>Pie chart?</a:t>
            </a:r>
            <a:endParaRPr lang="en-GB" b="1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84237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Gill Sans MT" pitchFamily="34" charset="0"/>
              </a:rPr>
              <a:t>Scatterplot</a:t>
            </a:r>
            <a:r>
              <a:rPr lang="en-GB" dirty="0" smtClean="0">
                <a:latin typeface="Gill Sans MT" pitchFamily="34" charset="0"/>
              </a:rPr>
              <a:t>?</a:t>
            </a:r>
            <a:endParaRPr lang="en-GB" dirty="0">
              <a:latin typeface="Gill Sans MT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5796136" y="2211710"/>
          <a:ext cx="3096344" cy="293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Drawing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75606"/>
            <a:ext cx="4906888" cy="339447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Stick to the facts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Don’t over-exaggerate your findings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Correlation does not = causation </a:t>
            </a:r>
          </a:p>
          <a:p>
            <a:r>
              <a:rPr lang="en-GB" dirty="0" smtClean="0"/>
              <a:t>Be honest about </a:t>
            </a:r>
            <a:r>
              <a:rPr lang="en-GB" dirty="0" smtClean="0"/>
              <a:t>the limitations of your research</a:t>
            </a:r>
            <a:endParaRPr lang="en-GB" dirty="0"/>
          </a:p>
        </p:txBody>
      </p:sp>
      <p:pic>
        <p:nvPicPr>
          <p:cNvPr id="2052" name="Picture 4" descr="Image result for correlation not caus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440" y="1563638"/>
            <a:ext cx="3212974" cy="2409732"/>
          </a:xfrm>
          <a:prstGeom prst="rect">
            <a:avLst/>
          </a:prstGeom>
          <a:noFill/>
          <a:ln>
            <a:solidFill>
              <a:srgbClr val="7E1C3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report to your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an executive summary</a:t>
            </a:r>
          </a:p>
          <a:p>
            <a:r>
              <a:rPr lang="en-GB" dirty="0" smtClean="0"/>
              <a:t>Create a PowerPoint presentation </a:t>
            </a:r>
            <a:endParaRPr lang="en-GB" dirty="0"/>
          </a:p>
        </p:txBody>
      </p:sp>
      <p:pic>
        <p:nvPicPr>
          <p:cNvPr id="3074" name="Picture 2" descr="Image result for teacher looking at doc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43758"/>
            <a:ext cx="3456384" cy="1947259"/>
          </a:xfrm>
          <a:prstGeom prst="rect">
            <a:avLst/>
          </a:prstGeom>
          <a:noFill/>
        </p:spPr>
      </p:pic>
      <p:pic>
        <p:nvPicPr>
          <p:cNvPr id="3078" name="Picture 6" descr="Image result for person doing powerpoint presentation"/>
          <p:cNvPicPr>
            <a:picLocks noChangeAspect="1" noChangeArrowheads="1"/>
          </p:cNvPicPr>
          <p:nvPr/>
        </p:nvPicPr>
        <p:blipFill>
          <a:blip r:embed="rId3" cstate="print"/>
          <a:srcRect l="15920"/>
          <a:stretch>
            <a:fillRect/>
          </a:stretch>
        </p:blipFill>
        <p:spPr bwMode="auto">
          <a:xfrm>
            <a:off x="4499991" y="2643758"/>
            <a:ext cx="3949201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SRC-Festival-2017-rgb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507854"/>
            <a:ext cx="2157269" cy="140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C festiv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ESRC festival 2</Template>
  <TotalTime>296</TotalTime>
  <Words>132</Words>
  <Application>Microsoft Office PowerPoint</Application>
  <PresentationFormat>On-screen Show (16:9)</PresentationFormat>
  <Paragraphs>31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ESRC festival</vt:lpstr>
      <vt:lpstr>After data collection</vt:lpstr>
      <vt:lpstr>Analysing data</vt:lpstr>
      <vt:lpstr>Reporting data</vt:lpstr>
      <vt:lpstr>Drawing conclusions</vt:lpstr>
      <vt:lpstr>How to report to your school</vt:lpstr>
      <vt:lpstr>Any 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Eilidh Cage</dc:creator>
  <cp:lastModifiedBy>Cage, Eilidh</cp:lastModifiedBy>
  <cp:revision>30</cp:revision>
  <dcterms:created xsi:type="dcterms:W3CDTF">2017-08-24T11:26:42Z</dcterms:created>
  <dcterms:modified xsi:type="dcterms:W3CDTF">2017-11-09T14:22:42Z</dcterms:modified>
</cp:coreProperties>
</file>