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56" r:id="rId4"/>
    <p:sldId id="406" r:id="rId5"/>
    <p:sldId id="264" r:id="rId6"/>
    <p:sldId id="404" r:id="rId7"/>
    <p:sldId id="359" r:id="rId8"/>
    <p:sldId id="407" r:id="rId9"/>
    <p:sldId id="349" r:id="rId10"/>
    <p:sldId id="327" r:id="rId11"/>
    <p:sldId id="366" r:id="rId12"/>
    <p:sldId id="332" r:id="rId13"/>
    <p:sldId id="316" r:id="rId14"/>
    <p:sldId id="318" r:id="rId15"/>
    <p:sldId id="339" r:id="rId16"/>
    <p:sldId id="274" r:id="rId17"/>
    <p:sldId id="408" r:id="rId18"/>
    <p:sldId id="409" r:id="rId19"/>
    <p:sldId id="300" r:id="rId20"/>
  </p:sldIdLst>
  <p:sldSz cx="13004800" cy="97536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ss%20Kingston\Dropbox%20(Royal%20Holloway)\Current%20paper%20drafts\Adolescent%20p\drafts\submission%20docs\R&amp;R\graph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44446133422511"/>
          <c:y val="8.2979714221903325E-2"/>
          <c:w val="0.83224151035174654"/>
          <c:h val="0.72360805538791972"/>
        </c:manualLayout>
      </c:layout>
      <c:lineChart>
        <c:grouping val="standard"/>
        <c:varyColors val="0"/>
        <c:ser>
          <c:idx val="0"/>
          <c:order val="0"/>
          <c:tx>
            <c:strRef>
              <c:f>Sheet1!$H$2</c:f>
              <c:strCache>
                <c:ptCount val="1"/>
                <c:pt idx="0">
                  <c:v>PS-P low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Sheet1!$G$3:$G$5</c:f>
              <c:strCache>
                <c:ptCount val="3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</c:strCache>
            </c:strRef>
          </c:cat>
          <c:val>
            <c:numRef>
              <c:f>Sheet1!$H$3:$H$5</c:f>
              <c:numCache>
                <c:formatCode>General</c:formatCode>
                <c:ptCount val="3"/>
                <c:pt idx="0">
                  <c:v>3.16</c:v>
                </c:pt>
                <c:pt idx="1">
                  <c:v>2.69</c:v>
                </c:pt>
                <c:pt idx="2">
                  <c:v>2.16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B0-4EF1-A996-C1616C26C957}"/>
            </c:ext>
          </c:extLst>
        </c:ser>
        <c:ser>
          <c:idx val="1"/>
          <c:order val="1"/>
          <c:tx>
            <c:strRef>
              <c:f>Sheet1!$I$2</c:f>
              <c:strCache>
                <c:ptCount val="1"/>
                <c:pt idx="0">
                  <c:v>PS-P medium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Sheet1!$G$3:$G$5</c:f>
              <c:strCache>
                <c:ptCount val="3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</c:strCache>
            </c:strRef>
          </c:cat>
          <c:val>
            <c:numRef>
              <c:f>Sheet1!$I$3:$I$5</c:f>
              <c:numCache>
                <c:formatCode>General</c:formatCode>
                <c:ptCount val="3"/>
                <c:pt idx="0">
                  <c:v>4.43</c:v>
                </c:pt>
                <c:pt idx="1">
                  <c:v>4.87</c:v>
                </c:pt>
                <c:pt idx="2">
                  <c:v>5.36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B0-4EF1-A996-C1616C26C957}"/>
            </c:ext>
          </c:extLst>
        </c:ser>
        <c:ser>
          <c:idx val="2"/>
          <c:order val="2"/>
          <c:tx>
            <c:strRef>
              <c:f>Sheet1!$J$2</c:f>
              <c:strCache>
                <c:ptCount val="1"/>
                <c:pt idx="0">
                  <c:v>PS-P high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Sheet1!$G$3:$G$5</c:f>
              <c:strCache>
                <c:ptCount val="3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</c:strCache>
            </c:strRef>
          </c:cat>
          <c:val>
            <c:numRef>
              <c:f>Sheet1!$J$3:$J$5</c:f>
              <c:numCache>
                <c:formatCode>General</c:formatCode>
                <c:ptCount val="3"/>
                <c:pt idx="0">
                  <c:v>6.08</c:v>
                </c:pt>
                <c:pt idx="1">
                  <c:v>7.7</c:v>
                </c:pt>
                <c:pt idx="2">
                  <c:v>9.5299999999999994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B0-4EF1-A996-C1616C26C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5490768"/>
        <c:axId val="815477808"/>
      </c:lineChart>
      <c:catAx>
        <c:axId val="8154907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Adverse Life Events-adolescent</a:t>
                </a:r>
              </a:p>
            </c:rich>
          </c:tx>
          <c:layout>
            <c:manualLayout>
              <c:xMode val="edge"/>
              <c:yMode val="edge"/>
              <c:x val="0.3258869668318487"/>
              <c:y val="0.912946142185769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5477808"/>
        <c:crosses val="autoZero"/>
        <c:auto val="1"/>
        <c:lblAlgn val="ctr"/>
        <c:lblOffset val="100"/>
        <c:noMultiLvlLbl val="0"/>
      </c:catAx>
      <c:valAx>
        <c:axId val="81547780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RGPTS-adolescent (persecutory)</a:t>
                </a:r>
              </a:p>
            </c:rich>
          </c:tx>
          <c:layout>
            <c:manualLayout>
              <c:xMode val="edge"/>
              <c:yMode val="edge"/>
              <c:x val="2.5740025740025738E-2"/>
              <c:y val="0.135901110989674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549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862400039747089"/>
          <c:y val="4.6188250051311538E-2"/>
          <c:w val="0.25064544658820165"/>
          <c:h val="0.24393186934983579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735A7-445C-4243-A783-D8DD880E2A72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DC090-6B51-45AB-A12E-4D727D144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949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5ED61-3AC2-DC37-A0BE-3F46BD334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3FA40F-FEA1-0D48-A62D-D32A5E33A8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5D4EEC-ABAF-80BF-AA4B-4EFA7B4F7C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Why cant we just extrapolate from adults?</a:t>
            </a:r>
          </a:p>
          <a:p>
            <a:r>
              <a:rPr lang="en-GB" dirty="0"/>
              <a:t>YP are developing a sense of self based on how they perceive that others perceive them – and during this stage of dev this will be overly negative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654AD-AFA4-0D55-78E9-B34B54430E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DC090-6B51-45AB-A12E-4D727D1448F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4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775B4-874A-70E6-1029-23C83FBF2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E394E-F186-4EA6-B900-A2A660EA9D11}" type="datetimeFigureOut">
              <a:rPr lang="en-GB"/>
              <a:pPr>
                <a:defRPr/>
              </a:pPr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6ACDF-8853-6977-906C-9C844B1A8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A4414-DC52-5D2E-14DE-76CC78DBF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14C24-6602-4D47-863C-768A393D81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657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FA438-E479-68AB-0B4C-C566B1723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C1F25-2FFD-46A0-94B4-A4C071DDEC76}" type="datetimeFigureOut">
              <a:rPr lang="en-GB"/>
              <a:pPr>
                <a:defRPr/>
              </a:pPr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B4C4C-2EBE-7130-3A11-43F37E11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0B0E4-AC58-DC90-00D4-876BC236D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B1CD1-8ADD-4EFB-8347-8D587EAD1E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67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E229A-D4E4-BB08-A125-9BEEA518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FEB13-822D-46E6-AD74-F21AA7742A00}" type="datetimeFigureOut">
              <a:rPr lang="en-GB"/>
              <a:pPr>
                <a:defRPr/>
              </a:pPr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3D4C3-D482-EBC0-B68A-F1AD550D4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665FE-984E-B504-C684-1F9260174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F26E9-BAF6-41C9-A6CE-8E9F904DE7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6033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E4196-0AC1-8B38-C924-0BCE2313F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81C39-2E80-4352-9A30-94A1498BB3F2}" type="datetimeFigureOut">
              <a:rPr lang="en-GB"/>
              <a:pPr>
                <a:defRPr/>
              </a:pPr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76FDA-FD33-8324-9CDD-CFEBBC084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F72D0-B467-EDED-62C7-407E705A3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EF121-61E8-49A7-B7B3-35EF2ACDA5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0299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CAD3B-BFE4-7DF7-7D84-445A4CF8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C07AF-5F6B-492D-A3F4-65CFF33BEA85}" type="datetimeFigureOut">
              <a:rPr lang="en-GB"/>
              <a:pPr>
                <a:defRPr/>
              </a:pPr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04E2B-A5BD-3F34-18F4-5E2005BAC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E7CD6-77BA-8BE4-67AB-E0DCC3F78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73E0D-8CE9-4C11-8977-EB097843CE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7694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9"/>
            <a:ext cx="11216640" cy="21335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760E0-DF1C-1B04-8D8F-D00F242B3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35E5F-7F8B-42B3-A235-3D97016ACD8C}" type="datetimeFigureOut">
              <a:rPr lang="en-GB"/>
              <a:pPr>
                <a:defRPr/>
              </a:pPr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C95D3-0CAD-B7CE-4FC4-E2B79EBC7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352CA-D7CC-8983-709F-17C17782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56716-DD26-481E-B637-069B757702E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5082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A40D8C-852E-D2E3-E36A-8F9FE25D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C708-BFC2-4703-8C0E-F4C02AE294EB}" type="datetimeFigureOut">
              <a:rPr lang="en-GB"/>
              <a:pPr>
                <a:defRPr/>
              </a:pPr>
              <a:t>19/06/2024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543BE2-BCC5-A25A-600A-A06C768CD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5B8439-61D6-604D-8189-49F3A059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545DE-A17C-4606-AF51-6FCF2E80D8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8245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1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6" y="2390987"/>
            <a:ext cx="5501639" cy="11717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6" y="3562773"/>
            <a:ext cx="5501639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0DB6287-A7AD-2790-2CCA-7648810C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7E8CE-B2F6-4CAE-AB06-40C5701F9E07}" type="datetimeFigureOut">
              <a:rPr lang="en-GB"/>
              <a:pPr>
                <a:defRPr/>
              </a:pPr>
              <a:t>19/06/2024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DCEEECF-46F0-73DF-A5D3-3CF52FECE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91BE265-4243-7AA9-A77A-B7D6DEA97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6C52B-65A3-479D-8A2D-F217404986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8910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B7CC44A-5648-4ECA-5030-ADDAE19E9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8C933-ACFD-4CA1-8613-5534CF7D728E}" type="datetimeFigureOut">
              <a:rPr lang="en-GB"/>
              <a:pPr>
                <a:defRPr/>
              </a:pPr>
              <a:t>19/06/2024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449CB12-B563-636C-9A61-EA55B4D46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359E4BB-F512-F726-AE6F-E25E236E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7E956-66C2-40E6-BABF-66EBD8F674F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037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F22524C-5D07-4D97-D5BB-FEEF8DC65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9C356-2D7E-4192-9CF6-7A42D772B2CB}" type="datetimeFigureOut">
              <a:rPr lang="en-GB"/>
              <a:pPr>
                <a:defRPr/>
              </a:pPr>
              <a:t>19/06/2024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8EB54CF-83B2-DEDD-02E3-A8C93F83B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32CABF-3BCD-70A0-AD95-122AEF38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FFD73-0D2F-4EA3-B841-2BA4878351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5158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0"/>
            <a:ext cx="6583680" cy="69313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B8EBC7-AC4D-51EA-E78C-8952B862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94854-A73F-4665-B3E1-C8876999D47B}" type="datetimeFigureOut">
              <a:rPr lang="en-GB"/>
              <a:pPr>
                <a:defRPr/>
              </a:pPr>
              <a:t>19/06/2024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8C01FC-B078-05D6-03FA-7E6ECEE08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4C4353-3B77-A8D1-5D15-D602E6D58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4B4FA-5854-4B1E-8DCD-9BB75754F9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770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A7186-DE4A-F212-088F-1EADCF65C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77898-3358-49A0-8F86-12E842E85E6C}" type="datetimeFigureOut">
              <a:rPr lang="en-GB"/>
              <a:pPr>
                <a:defRPr/>
              </a:pPr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1EC73-38FF-9D0D-3331-88027AAA5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3F319-117C-AA83-A9DA-62318A07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C5043-5CF9-4A44-8972-337F68DA75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7310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8734" y="1404340"/>
            <a:ext cx="6583680" cy="693137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25C446C-2DA5-3A2F-1D9F-3E7FCD298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F8F8B-5C93-4C70-9860-E3EE1F37BA4D}" type="datetimeFigureOut">
              <a:rPr lang="en-GB"/>
              <a:pPr>
                <a:defRPr/>
              </a:pPr>
              <a:t>19/06/2024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DC284E-2D5F-E837-8C49-930E45BB3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0B971A-0215-7E3B-6FA4-446ECA33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0885C-4E9D-49CE-8F66-3DCE93F284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3689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D4BA9-FFD5-50E1-FAD6-3112B638D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74D4D-3573-4648-94C2-2E532A110A51}" type="datetimeFigureOut">
              <a:rPr lang="en-GB"/>
              <a:pPr>
                <a:defRPr/>
              </a:pPr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0BE4A-326A-6CF8-594A-36709F199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08A87-3218-3CCA-60FA-7DBF39DD9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6CE7B-9A65-4B9A-A45E-9D24DE5A7B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6703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CF925-2B27-C97E-E4DF-39189C851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EE238-4232-4C93-BACE-D375CD9A0F44}" type="datetimeFigureOut">
              <a:rPr lang="en-GB"/>
              <a:pPr>
                <a:defRPr/>
              </a:pPr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482D6-4836-2D45-6AF2-9984EED46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7490C-242B-A4D9-6B9C-F036BDAFC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1FEF5-1568-485A-A4BC-6388D9B79B6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044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3093" y="554440"/>
            <a:ext cx="8834119" cy="4202176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8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3093" y="5030330"/>
            <a:ext cx="8834122" cy="363502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560">
                <a:solidFill>
                  <a:schemeClr val="tx1">
                    <a:alpha val="80000"/>
                  </a:schemeClr>
                </a:solidFill>
              </a:defRPr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June 19,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461275" y="909877"/>
            <a:ext cx="1536000" cy="1347143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536" tIns="48768" rIns="97536" bIns="487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68635" y="1178968"/>
            <a:ext cx="576000" cy="1536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536" tIns="48768" rIns="97536" bIns="487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920855" y="3516949"/>
            <a:ext cx="384000" cy="512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536" tIns="48768" rIns="97536" bIns="487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418616" y="6434672"/>
            <a:ext cx="2112001" cy="1939792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9894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54932" y="7587197"/>
            <a:ext cx="723344" cy="1408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586" y="781191"/>
            <a:ext cx="11831040" cy="18944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587" y="3005439"/>
            <a:ext cx="11829626" cy="5659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Wednesday, June 19,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47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80247" y="1250143"/>
            <a:ext cx="783207" cy="1081609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4" y="674625"/>
            <a:ext cx="11816079" cy="4202176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827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Wednesday, June 19,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023" y="5162343"/>
            <a:ext cx="11813190" cy="381006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560">
                <a:solidFill>
                  <a:schemeClr val="tx1">
                    <a:alpha val="80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956408" y="6326314"/>
            <a:ext cx="1065813" cy="1796191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536" tIns="48768" rIns="97536" bIns="487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2370066" y="7076695"/>
            <a:ext cx="768000" cy="1043503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536" tIns="48768" rIns="97536" bIns="487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10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807855" y="474133"/>
            <a:ext cx="384000" cy="512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536" tIns="48768" rIns="97536" bIns="487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53905" y="7862326"/>
            <a:ext cx="673572" cy="94976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587" y="781191"/>
            <a:ext cx="11829626" cy="18944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586" y="2982649"/>
            <a:ext cx="5797973" cy="5682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9241" y="2982649"/>
            <a:ext cx="5797973" cy="5682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Wednesday, June 19,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08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831053" y="8381818"/>
            <a:ext cx="384000" cy="512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536" tIns="48768" rIns="97536" bIns="487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2215053" y="8288538"/>
            <a:ext cx="404319" cy="512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587" y="781191"/>
            <a:ext cx="11837388" cy="18944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413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588" y="2675591"/>
            <a:ext cx="5799665" cy="761392"/>
          </a:xfrm>
        </p:spPr>
        <p:txBody>
          <a:bodyPr anchor="b">
            <a:normAutofit/>
          </a:bodyPr>
          <a:lstStyle>
            <a:lvl1pPr marL="0" indent="0">
              <a:buNone/>
              <a:defRPr sz="1493" b="0" cap="all" spc="213" baseline="0">
                <a:solidFill>
                  <a:schemeClr val="tx1"/>
                </a:solidFill>
                <a:latin typeface="+mn-lt"/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587" y="3665452"/>
            <a:ext cx="5791055" cy="499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6159" y="2675591"/>
            <a:ext cx="5798818" cy="761392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93" b="0" cap="all" spc="213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26158" y="3665452"/>
            <a:ext cx="5798817" cy="499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Wednesday, June 19,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50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093" y="783359"/>
            <a:ext cx="8835534" cy="7881991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Wednesday, June 19,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38109" y="5629748"/>
            <a:ext cx="3772085" cy="2636756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513227" y="5190696"/>
            <a:ext cx="3710614" cy="3078888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75016" y="4205069"/>
            <a:ext cx="304634" cy="995390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536" tIns="48768" rIns="97536" bIns="487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899372" y="547891"/>
            <a:ext cx="1152000" cy="1536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536" tIns="48768" rIns="97536" bIns="487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64727" y="2153254"/>
            <a:ext cx="783207" cy="1081609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05813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Wednesday, June 19,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9"/>
            <a:ext cx="11216640" cy="21335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B3BB3-4C5E-A660-5ED2-9B0809BBF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EE6B8-2E32-4349-B783-238EB957DDAE}" type="datetimeFigureOut">
              <a:rPr lang="en-GB"/>
              <a:pPr>
                <a:defRPr/>
              </a:pPr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B00A3-3EDA-3CF3-EF20-07D7F8CB4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F28C5-EDBD-F5B2-0E40-E975B22C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DAF97-D217-45B3-B73F-4CA93EE4F8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60298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5279607" y="7270202"/>
            <a:ext cx="1347143" cy="189952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588" y="781192"/>
            <a:ext cx="11829627" cy="140072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2160" y="2488975"/>
            <a:ext cx="7835053" cy="6176377"/>
          </a:xfrm>
        </p:spPr>
        <p:txBody>
          <a:bodyPr>
            <a:normAutofit/>
          </a:bodyPr>
          <a:lstStyle>
            <a:lvl1pPr>
              <a:defRPr sz="1707"/>
            </a:lvl1pPr>
            <a:lvl2pPr>
              <a:defRPr sz="1707"/>
            </a:lvl2pPr>
            <a:lvl3pPr>
              <a:defRPr sz="1707"/>
            </a:lvl3pPr>
            <a:lvl4pPr>
              <a:defRPr sz="1707"/>
            </a:lvl4pPr>
            <a:lvl5pPr>
              <a:defRPr sz="170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588" y="2488975"/>
            <a:ext cx="3803227" cy="6176377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Wednesday, June 19,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57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57296" y="7275403"/>
            <a:ext cx="783207" cy="1081609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587" y="818360"/>
            <a:ext cx="4800599" cy="140072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413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8479" y="818360"/>
            <a:ext cx="6798734" cy="8154049"/>
          </a:xfrm>
        </p:spPr>
        <p:txBody>
          <a:bodyPr>
            <a:normAutofit/>
          </a:bodyPr>
          <a:lstStyle>
            <a:lvl1pPr marL="0" indent="0">
              <a:buNone/>
              <a:defRPr sz="1707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587" y="2526144"/>
            <a:ext cx="4800599" cy="6446265"/>
          </a:xfrm>
        </p:spPr>
        <p:txBody>
          <a:bodyPr anchor="t" anchorCtr="0"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Wednesday, June 19,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587" y="716667"/>
            <a:ext cx="11829627" cy="1895903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Wednesday, June 19,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83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Wednesday, June 19,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100668-344F-E3B0-90A0-A82BAFFEF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139A6-4652-4558-B12E-AF7E05CEDAB1}" type="datetimeFigureOut">
              <a:rPr lang="en-GB"/>
              <a:pPr>
                <a:defRPr/>
              </a:pPr>
              <a:t>19/06/2024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9EC324-0078-23F0-9230-43815146E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7A8366-C739-0137-B937-F87D235D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2680E-474D-4D18-8031-658CEEF7AD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259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1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6" y="2390987"/>
            <a:ext cx="5501639" cy="11717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6" y="3562773"/>
            <a:ext cx="5501639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7A65001-5712-495D-8D7D-F67E2F46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EC4CD-FC3E-487C-AFFD-DB048C894298}" type="datetimeFigureOut">
              <a:rPr lang="en-GB"/>
              <a:pPr>
                <a:defRPr/>
              </a:pPr>
              <a:t>19/06/2024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AAC73CB-8A77-DF80-E962-6E18E0DFE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67ABB6E-3CC7-3BC1-ACC4-66F854F05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76170-D19F-45B9-8D6F-C094FEEF72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10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FA32A3E-8999-4647-138A-C895FCEE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35CB1-4FE6-4F66-9844-C2D99437BBBE}" type="datetimeFigureOut">
              <a:rPr lang="en-GB"/>
              <a:pPr>
                <a:defRPr/>
              </a:pPr>
              <a:t>19/06/2024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DE6A86B-68EE-C7C9-1226-E9CFD91F9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D245A5B-9416-3CD6-D3C3-2825E536E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CFA92-59C4-45EA-A92E-851DAF3D16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798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BBF480D-DDF5-61D8-8CDB-2D4D25B0E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BAC30-893B-4071-9812-7C09558B8AAF}" type="datetimeFigureOut">
              <a:rPr lang="en-GB"/>
              <a:pPr>
                <a:defRPr/>
              </a:pPr>
              <a:t>19/06/2024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4DA3953-67B5-FB61-A2B6-631D9C78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E519F4-703A-5BA4-0FCD-8FBDFC410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3DB06-910A-44F6-AE95-A379817C89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722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0"/>
            <a:ext cx="6583680" cy="69313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0EA567-8D9D-C21D-2289-6D7F01463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D89ED-5E97-447D-82DF-3C1D1D8627B2}" type="datetimeFigureOut">
              <a:rPr lang="en-GB"/>
              <a:pPr>
                <a:defRPr/>
              </a:pPr>
              <a:t>19/06/2024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43E842-7CA9-9930-172C-D663BAA5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ECB27C-A861-61C0-1206-3CBC91E7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B4854-AD92-4E1F-90C4-0F89C5F2EA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508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8734" y="1404340"/>
            <a:ext cx="6583680" cy="693137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50E745-F3C1-B7E9-50AD-76601CCF5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4B656-1332-4E59-95B3-DFF60D480473}" type="datetimeFigureOut">
              <a:rPr lang="en-GB"/>
              <a:pPr>
                <a:defRPr/>
              </a:pPr>
              <a:t>19/06/2024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C862C3-E157-92A8-94CD-9D4DAFB1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CE94DE-D973-A62C-FB2D-6676325D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DDC89-C941-4E3D-A202-D0CD3FBCEC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755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068D256-5EDF-F2EC-30B1-7455B815495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93763" y="519113"/>
            <a:ext cx="112172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2B00EF1-F3F9-935C-BAC0-8F3792E8D2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93763" y="2597150"/>
            <a:ext cx="11217275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FFD50-0B6C-C96F-4321-F3116C9B5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E5A305-DD03-4D0B-852E-173EA6DC3879}" type="datetimeFigureOut">
              <a:rPr lang="en-GB"/>
              <a:pPr>
                <a:defRPr/>
              </a:pPr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182CB-32E0-C2B4-64A2-25A39087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64FE4-6A04-3F47-AB33-7FCAB2D49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E11CE50-B00F-4761-9175-9C5028DFCC5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AFC00A3-B5C7-8DBD-3DF1-6B790C3E681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93763" y="519113"/>
            <a:ext cx="112172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DA82CF7-03E1-F120-E399-5B613DCDD3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93763" y="2597150"/>
            <a:ext cx="11217275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1AE51-A41E-B7E4-8798-6943537FB6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258BE7-CE40-401F-BA18-924EFDE47D6C}" type="datetimeFigureOut">
              <a:rPr lang="en-GB"/>
              <a:pPr>
                <a:defRPr/>
              </a:pPr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1134C-7971-065C-2C42-4C1778D8A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CBFAA-A42F-37AC-A927-CAEF6E8E8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398D95F-F798-4A40-8F99-E7BC2BDB48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211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588" y="783361"/>
            <a:ext cx="11829627" cy="189590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587" y="3006382"/>
            <a:ext cx="11831040" cy="565897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7587" y="9282026"/>
            <a:ext cx="2804160" cy="1642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67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Wednesday, June 19,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3093" y="9282026"/>
            <a:ext cx="6804491" cy="1642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67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2121" y="9282026"/>
            <a:ext cx="1805092" cy="1642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67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84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75390" rtl="0" eaLnBrk="1" latinLnBrk="0" hangingPunct="1">
        <a:lnSpc>
          <a:spcPct val="100000"/>
        </a:lnSpc>
        <a:spcBef>
          <a:spcPct val="0"/>
        </a:spcBef>
        <a:buNone/>
        <a:defRPr lang="en-US" sz="512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110000"/>
        </a:lnSpc>
        <a:spcBef>
          <a:spcPts val="1067"/>
        </a:spcBef>
        <a:spcAft>
          <a:spcPts val="853"/>
        </a:spcAft>
        <a:buFont typeface="Arial" panose="020B0604020202020204" pitchFamily="34" charset="0"/>
        <a:buChar char="•"/>
        <a:defRPr sz="256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110000"/>
        </a:lnSpc>
        <a:spcBef>
          <a:spcPts val="533"/>
        </a:spcBef>
        <a:spcAft>
          <a:spcPts val="853"/>
        </a:spcAft>
        <a:buFont typeface="Arial" panose="020B0604020202020204" pitchFamily="34" charset="0"/>
        <a:buChar char="•"/>
        <a:defRPr sz="1707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110000"/>
        </a:lnSpc>
        <a:spcBef>
          <a:spcPts val="533"/>
        </a:spcBef>
        <a:spcAft>
          <a:spcPts val="853"/>
        </a:spcAft>
        <a:buFont typeface="Arial" panose="020B0604020202020204" pitchFamily="34" charset="0"/>
        <a:buChar char="•"/>
        <a:defRPr sz="1707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110000"/>
        </a:lnSpc>
        <a:spcBef>
          <a:spcPts val="533"/>
        </a:spcBef>
        <a:spcAft>
          <a:spcPts val="853"/>
        </a:spcAft>
        <a:buFont typeface="Arial" panose="020B0604020202020204" pitchFamily="34" charset="0"/>
        <a:buChar char="•"/>
        <a:defRPr sz="1707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110000"/>
        </a:lnSpc>
        <a:spcBef>
          <a:spcPts val="533"/>
        </a:spcBef>
        <a:spcAft>
          <a:spcPts val="853"/>
        </a:spcAft>
        <a:buFont typeface="Arial" panose="020B0604020202020204" pitchFamily="34" charset="0"/>
        <a:buChar char="•"/>
        <a:defRPr sz="1707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oi.org/10.1016/j.schres.2022.03.00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4964571" cy="97536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925" y="0"/>
            <a:ext cx="8031864" cy="9753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E in London">
            <a:extLst>
              <a:ext uri="{FF2B5EF4-FFF2-40B4-BE49-F238E27FC236}">
                <a16:creationId xmlns:a16="http://schemas.microsoft.com/office/drawing/2014/main" id="{2C8EA0DE-F7F2-45FE-AEAD-61A3372D4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028" y="8167079"/>
            <a:ext cx="2780742" cy="139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2641" y="5697594"/>
            <a:ext cx="487680" cy="65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782A49-B501-F625-6F68-3ADC4B68285B}"/>
              </a:ext>
            </a:extLst>
          </p:cNvPr>
          <p:cNvSpPr txBox="1"/>
          <p:nvPr/>
        </p:nvSpPr>
        <p:spPr>
          <a:xfrm>
            <a:off x="6179650" y="3823933"/>
            <a:ext cx="5979083" cy="2847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latin typeface="+mn-lt"/>
              </a:rPr>
              <a:t>Dr Jess Kingston</a:t>
            </a: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latin typeface="+mn-lt"/>
              </a:rPr>
              <a:t>Co-Research Director, </a:t>
            </a:r>
            <a:r>
              <a:rPr lang="en-US" sz="2800" b="1" dirty="0" err="1">
                <a:latin typeface="+mn-lt"/>
              </a:rPr>
              <a:t>DClinPsy</a:t>
            </a:r>
            <a:r>
              <a:rPr lang="en-US" sz="2800" b="1" dirty="0">
                <a:latin typeface="+mn-lt"/>
              </a:rPr>
              <a:t> </a:t>
            </a: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latin typeface="+mn-lt"/>
              </a:rPr>
              <a:t>Senior Lecturer in Clinical Psychology</a:t>
            </a:r>
          </a:p>
          <a:p>
            <a:pPr indent="-228600" algn="ctr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latin typeface="+mn-lt"/>
            </a:endParaRP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latin typeface="+mn-lt"/>
              </a:rPr>
              <a:t>Jessica.Kingston@rhul.ac.uk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04C3E-D51D-AC6C-81C2-05F3E6185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3604" y="1427533"/>
            <a:ext cx="7210506" cy="36211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200" kern="1200" dirty="0">
                <a:latin typeface="Calibri body"/>
              </a:rPr>
              <a:t>Paranoid beliefs in adolescents</a:t>
            </a:r>
          </a:p>
        </p:txBody>
      </p:sp>
      <p:pic>
        <p:nvPicPr>
          <p:cNvPr id="4" name="Picture 2" descr="Knowledge Integration: University of Sheffield logo">
            <a:extLst>
              <a:ext uri="{FF2B5EF4-FFF2-40B4-BE49-F238E27FC236}">
                <a16:creationId xmlns:a16="http://schemas.microsoft.com/office/drawing/2014/main" id="{ECCD5212-A104-DD14-8B44-8626F31F4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06" y="8167079"/>
            <a:ext cx="2804468" cy="153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mail Marketing Pennine Care NHS Foundation Trust - Adrian North">
            <a:extLst>
              <a:ext uri="{FF2B5EF4-FFF2-40B4-BE49-F238E27FC236}">
                <a16:creationId xmlns:a16="http://schemas.microsoft.com/office/drawing/2014/main" id="{CC1CA5FB-0B65-3522-86CA-D868B8B4AF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0" b="4781"/>
          <a:stretch/>
        </p:blipFill>
        <p:spPr bwMode="auto">
          <a:xfrm>
            <a:off x="9895044" y="8193784"/>
            <a:ext cx="2775009" cy="147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ew support cohort launched for the ESRC New Investigator Award">
            <a:extLst>
              <a:ext uri="{FF2B5EF4-FFF2-40B4-BE49-F238E27FC236}">
                <a16:creationId xmlns:a16="http://schemas.microsoft.com/office/drawing/2014/main" id="{3F6D37CF-DB6E-8F92-EA6F-B8386F3FA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301" y="8193784"/>
            <a:ext cx="2775007" cy="153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logos with text&#10;&#10;Description automatically generated">
            <a:extLst>
              <a:ext uri="{FF2B5EF4-FFF2-40B4-BE49-F238E27FC236}">
                <a16:creationId xmlns:a16="http://schemas.microsoft.com/office/drawing/2014/main" id="{AAA74731-6939-91A0-75E6-93084935CF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t="8651" r="59840" b="48882"/>
          <a:stretch/>
        </p:blipFill>
        <p:spPr bwMode="auto">
          <a:xfrm>
            <a:off x="731711" y="1427533"/>
            <a:ext cx="3666979" cy="3621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D1B556-A541-9966-EA9F-9FA891FC3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C7D0A0-9933-7C83-64EC-5D7E436E4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8113"/>
            <a:ext cx="13004790" cy="240973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7DE2E6-089B-8D7A-C875-2D9C83B82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01622"/>
            <a:ext cx="13004789" cy="73519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89F4A3-3EFC-397E-4252-E987A10A7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3974" y="2859744"/>
            <a:ext cx="487669" cy="65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FE52DB9-927F-A787-FAB6-7DE92A6A9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56" y="82557"/>
            <a:ext cx="11217275" cy="1885950"/>
          </a:xfrm>
        </p:spPr>
        <p:txBody>
          <a:bodyPr/>
          <a:lstStyle/>
          <a:p>
            <a:r>
              <a:rPr lang="en-GB" sz="4800" dirty="0">
                <a:solidFill>
                  <a:schemeClr val="bg1"/>
                </a:solidFill>
                <a:latin typeface="Calibri "/>
              </a:rPr>
              <a:t>Social anxiety and paranoia in adolescents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1F78FD-FA30-3015-B7AD-E0B49A9A7AEE}"/>
              </a:ext>
            </a:extLst>
          </p:cNvPr>
          <p:cNvSpPr/>
          <p:nvPr/>
        </p:nvSpPr>
        <p:spPr>
          <a:xfrm>
            <a:off x="8370209" y="2341125"/>
            <a:ext cx="3998254" cy="73604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diagram of a diagram&#10;&#10;Description automatically generated">
            <a:extLst>
              <a:ext uri="{FF2B5EF4-FFF2-40B4-BE49-F238E27FC236}">
                <a16:creationId xmlns:a16="http://schemas.microsoft.com/office/drawing/2014/main" id="{068CDC53-125A-C131-9BEA-0F0488053A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4" y="2438124"/>
            <a:ext cx="7733121" cy="72724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5DB1EC-BE3D-5981-5818-2D053772730D}"/>
              </a:ext>
            </a:extLst>
          </p:cNvPr>
          <p:cNvSpPr txBox="1"/>
          <p:nvPr/>
        </p:nvSpPr>
        <p:spPr>
          <a:xfrm>
            <a:off x="8404535" y="3384840"/>
            <a:ext cx="398221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600" dirty="0">
                <a:solidFill>
                  <a:srgbClr val="2E2E2E"/>
                </a:solidFill>
                <a:latin typeface="Calibri body"/>
                <a:ea typeface="Calibri" panose="020F0502020204030204" pitchFamily="34" charset="0"/>
                <a:cs typeface="Calibri" panose="020F0502020204030204" pitchFamily="34" charset="0"/>
              </a:rPr>
              <a:t>N=604 GP adolescents</a:t>
            </a:r>
          </a:p>
          <a:p>
            <a:endParaRPr lang="en-GB" sz="2600" dirty="0">
              <a:solidFill>
                <a:srgbClr val="2E2E2E"/>
              </a:solidFill>
              <a:effectLst/>
              <a:latin typeface="Calibri body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600" dirty="0">
                <a:solidFill>
                  <a:srgbClr val="2E2E2E"/>
                </a:solidFill>
                <a:effectLst/>
                <a:latin typeface="Calibri body"/>
                <a:ea typeface="Calibri" panose="020F0502020204030204" pitchFamily="34" charset="0"/>
                <a:cs typeface="Calibri" panose="020F0502020204030204" pitchFamily="34" charset="0"/>
              </a:rPr>
              <a:t>Largest subgroup - elevated social anxiety and paranoia (21%, n=124)</a:t>
            </a:r>
          </a:p>
          <a:p>
            <a:endParaRPr lang="en-GB" sz="2600" dirty="0">
              <a:solidFill>
                <a:srgbClr val="2E2E2E"/>
              </a:solidFill>
              <a:latin typeface="Calibri body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600" dirty="0">
                <a:solidFill>
                  <a:srgbClr val="2E2E2E"/>
                </a:solidFill>
                <a:effectLst/>
                <a:latin typeface="Calibri body"/>
                <a:ea typeface="Calibri" panose="020F0502020204030204" pitchFamily="34" charset="0"/>
                <a:cs typeface="Calibri" panose="020F0502020204030204" pitchFamily="34" charset="0"/>
              </a:rPr>
              <a:t>Next, high social anxiety only (14%, n=84</a:t>
            </a:r>
            <a:r>
              <a:rPr lang="en-GB" sz="2600" dirty="0">
                <a:solidFill>
                  <a:srgbClr val="2E2E2E"/>
                </a:solidFill>
                <a:latin typeface="Calibri body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GB" sz="2600" dirty="0">
              <a:solidFill>
                <a:srgbClr val="2E2E2E"/>
              </a:solidFill>
              <a:effectLst/>
              <a:latin typeface="Calibri body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600" dirty="0">
                <a:solidFill>
                  <a:srgbClr val="2E2E2E"/>
                </a:solidFill>
                <a:effectLst/>
                <a:latin typeface="Calibri body"/>
                <a:ea typeface="Calibri" panose="020F0502020204030204" pitchFamily="34" charset="0"/>
                <a:cs typeface="Calibri" panose="020F0502020204030204" pitchFamily="34" charset="0"/>
              </a:rPr>
              <a:t>Participants with only high Ideas of reference and/or ideas of persecution were considerably less prevalent (6%, n=39)</a:t>
            </a:r>
            <a:endParaRPr lang="en-GB" sz="2600" dirty="0">
              <a:latin typeface="Calibri body"/>
            </a:endParaRPr>
          </a:p>
        </p:txBody>
      </p:sp>
    </p:spTree>
    <p:extLst>
      <p:ext uri="{BB962C8B-B14F-4D97-AF65-F5344CB8AC3E}">
        <p14:creationId xmlns:p14="http://schemas.microsoft.com/office/powerpoint/2010/main" val="350339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26936"/>
            <a:ext cx="13004800" cy="10475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9B8D80-279E-B4DB-6032-AE42CCD07268}"/>
              </a:ext>
            </a:extLst>
          </p:cNvPr>
          <p:cNvSpPr txBox="1">
            <a:spLocks/>
          </p:cNvSpPr>
          <p:nvPr/>
        </p:nvSpPr>
        <p:spPr bwMode="auto">
          <a:xfrm>
            <a:off x="593634" y="915153"/>
            <a:ext cx="11958320" cy="10593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Psychosocial risk: ALE, Bullying, discrimination 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graph of a bar graph&#10;&#10;Description automatically generated with medium confidence">
            <a:extLst>
              <a:ext uri="{FF2B5EF4-FFF2-40B4-BE49-F238E27FC236}">
                <a16:creationId xmlns:a16="http://schemas.microsoft.com/office/drawing/2014/main" id="{F7EB39DD-FFDB-6808-4A97-4661EEFB6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364" y="3166354"/>
            <a:ext cx="11632071" cy="4681908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383F7E-009F-5C59-C653-B97B616CD8D7}"/>
              </a:ext>
            </a:extLst>
          </p:cNvPr>
          <p:cNvSpPr txBox="1"/>
          <p:nvPr/>
        </p:nvSpPr>
        <p:spPr>
          <a:xfrm>
            <a:off x="686364" y="8460432"/>
            <a:ext cx="11216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For this cluster, those with paranoia with or with SA had significantly higher scores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C58C3A-41BC-F02D-2DC1-D9E22360B641}"/>
              </a:ext>
            </a:extLst>
          </p:cNvPr>
          <p:cNvSpPr txBox="1"/>
          <p:nvPr/>
        </p:nvSpPr>
        <p:spPr>
          <a:xfrm>
            <a:off x="2454443" y="2490937"/>
            <a:ext cx="5775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/>
              <a:t> *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102A19-5137-14FA-1996-5B2EB9D6559D}"/>
              </a:ext>
            </a:extLst>
          </p:cNvPr>
          <p:cNvCxnSpPr/>
          <p:nvPr/>
        </p:nvCxnSpPr>
        <p:spPr>
          <a:xfrm>
            <a:off x="2807369" y="3166354"/>
            <a:ext cx="0" cy="418093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C7B009F-490A-ED08-E499-5D80CF9421A7}"/>
              </a:ext>
            </a:extLst>
          </p:cNvPr>
          <p:cNvSpPr txBox="1"/>
          <p:nvPr/>
        </p:nvSpPr>
        <p:spPr>
          <a:xfrm>
            <a:off x="5574633" y="6076348"/>
            <a:ext cx="5775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/>
              <a:t> 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AEFD4D-00F5-D3EB-4D1B-57616D8B3367}"/>
              </a:ext>
            </a:extLst>
          </p:cNvPr>
          <p:cNvSpPr txBox="1"/>
          <p:nvPr/>
        </p:nvSpPr>
        <p:spPr>
          <a:xfrm>
            <a:off x="9619918" y="5337684"/>
            <a:ext cx="5775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/>
              <a:t> *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BCA195-9BEC-9546-7AAC-D89763A44D2A}"/>
              </a:ext>
            </a:extLst>
          </p:cNvPr>
          <p:cNvCxnSpPr/>
          <p:nvPr/>
        </p:nvCxnSpPr>
        <p:spPr>
          <a:xfrm>
            <a:off x="6761748" y="3166354"/>
            <a:ext cx="0" cy="418093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43D54F-385E-AF4A-504B-8FBB83D47EE2}"/>
              </a:ext>
            </a:extLst>
          </p:cNvPr>
          <p:cNvCxnSpPr/>
          <p:nvPr/>
        </p:nvCxnSpPr>
        <p:spPr>
          <a:xfrm>
            <a:off x="10676022" y="2922839"/>
            <a:ext cx="0" cy="418093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AB0AE4C-DDDF-017D-C532-C46D2E4FE9DA}"/>
              </a:ext>
            </a:extLst>
          </p:cNvPr>
          <p:cNvSpPr txBox="1"/>
          <p:nvPr/>
        </p:nvSpPr>
        <p:spPr>
          <a:xfrm>
            <a:off x="10331121" y="2414594"/>
            <a:ext cx="5775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/>
              <a:t> 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DA3F9C-D7F9-9DCB-0DA6-CA31C3D30CE3}"/>
              </a:ext>
            </a:extLst>
          </p:cNvPr>
          <p:cNvSpPr txBox="1"/>
          <p:nvPr/>
        </p:nvSpPr>
        <p:spPr>
          <a:xfrm>
            <a:off x="6432886" y="2462490"/>
            <a:ext cx="5775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/>
              <a:t> *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3F8AE60-D807-EFB9-C665-20BF3811AE12}"/>
              </a:ext>
            </a:extLst>
          </p:cNvPr>
          <p:cNvCxnSpPr/>
          <p:nvPr/>
        </p:nvCxnSpPr>
        <p:spPr>
          <a:xfrm flipH="1">
            <a:off x="3852007" y="2414594"/>
            <a:ext cx="457200" cy="8327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DB8FDF3-D603-DE8E-AD06-2E24AB11B89A}"/>
              </a:ext>
            </a:extLst>
          </p:cNvPr>
          <p:cNvCxnSpPr/>
          <p:nvPr/>
        </p:nvCxnSpPr>
        <p:spPr>
          <a:xfrm flipH="1">
            <a:off x="7649024" y="2394850"/>
            <a:ext cx="457200" cy="8327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CAF44CF-7495-12F6-30B9-A9A401507847}"/>
              </a:ext>
            </a:extLst>
          </p:cNvPr>
          <p:cNvCxnSpPr/>
          <p:nvPr/>
        </p:nvCxnSpPr>
        <p:spPr>
          <a:xfrm flipH="1">
            <a:off x="11446042" y="2349860"/>
            <a:ext cx="457200" cy="8327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4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26936"/>
            <a:ext cx="13004800" cy="10475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63BD7A-D7A4-9A62-B084-6ABC145F5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34" y="915153"/>
            <a:ext cx="11958320" cy="10593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Distress, school membership, anxious attachment</a:t>
            </a:r>
          </a:p>
        </p:txBody>
      </p:sp>
      <p:pic>
        <p:nvPicPr>
          <p:cNvPr id="4" name="Content Placeholder 3" descr="A graph of different sizes and numbers&#10;&#10;Description automatically generated with medium confidence">
            <a:extLst>
              <a:ext uri="{FF2B5EF4-FFF2-40B4-BE49-F238E27FC236}">
                <a16:creationId xmlns:a16="http://schemas.microsoft.com/office/drawing/2014/main" id="{8D1D2DF6-5B7E-9D77-80C7-CF7BB26E6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364" y="3166354"/>
            <a:ext cx="11632071" cy="468190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40F066-028F-EE42-A457-09E49C1417B3}"/>
              </a:ext>
            </a:extLst>
          </p:cNvPr>
          <p:cNvSpPr txBox="1"/>
          <p:nvPr/>
        </p:nvSpPr>
        <p:spPr>
          <a:xfrm>
            <a:off x="266241" y="8380388"/>
            <a:ext cx="1261310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600" dirty="0">
                <a:solidFill>
                  <a:srgbClr val="2E2E2E"/>
                </a:solidFill>
                <a:effectLst/>
                <a:latin typeface="Calibri body"/>
                <a:ea typeface="Calibri" panose="020F0502020204030204" pitchFamily="34" charset="0"/>
                <a:cs typeface="Calibri" panose="020F0502020204030204" pitchFamily="34" charset="0"/>
              </a:rPr>
              <a:t>Both-low group showed most favourable mean scores, both-high group showing the least favourable mean scores</a:t>
            </a:r>
            <a:endParaRPr lang="en-GB" sz="2600" dirty="0">
              <a:latin typeface="Calibri body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C9BF317-22F1-DC79-FB6A-719A9E5DAE0E}"/>
              </a:ext>
            </a:extLst>
          </p:cNvPr>
          <p:cNvCxnSpPr/>
          <p:nvPr/>
        </p:nvCxnSpPr>
        <p:spPr>
          <a:xfrm flipH="1">
            <a:off x="4343400" y="2498271"/>
            <a:ext cx="457200" cy="8327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39F27C7-06DB-693B-3FBA-1AD7ED866DB0}"/>
              </a:ext>
            </a:extLst>
          </p:cNvPr>
          <p:cNvCxnSpPr/>
          <p:nvPr/>
        </p:nvCxnSpPr>
        <p:spPr>
          <a:xfrm flipH="1">
            <a:off x="8140417" y="2478527"/>
            <a:ext cx="457200" cy="8327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CCBE76-E265-0F77-C4EB-8D9723F7953A}"/>
              </a:ext>
            </a:extLst>
          </p:cNvPr>
          <p:cNvCxnSpPr/>
          <p:nvPr/>
        </p:nvCxnSpPr>
        <p:spPr>
          <a:xfrm flipH="1">
            <a:off x="11937435" y="2433537"/>
            <a:ext cx="457200" cy="8327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21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7926C8-F933-1AED-E01F-0CC03B917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1480586-CD54-7F64-EBB0-B914AF877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26936"/>
            <a:ext cx="13004800" cy="10475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DC6CC8-B046-C412-62FB-836E02074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10" y="915153"/>
            <a:ext cx="11958320" cy="10593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Calibri (Body)"/>
              </a:rPr>
              <a:t>Family context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C79351-0D80-9022-2724-C9CD0C079AFC}"/>
              </a:ext>
            </a:extLst>
          </p:cNvPr>
          <p:cNvSpPr txBox="1"/>
          <p:nvPr/>
        </p:nvSpPr>
        <p:spPr>
          <a:xfrm>
            <a:off x="187910" y="8942049"/>
            <a:ext cx="12597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Kingston et al., (2023). A child-parent dyad study on adolescent paranoia and the influence of adverse life events, bullying, parenting stress and family support. Schizophrenia Bulletin, </a:t>
            </a:r>
            <a:r>
              <a:rPr lang="it-IT" i="0" dirty="0">
                <a:effectLst/>
                <a:latin typeface="BlinkMacSystemFont"/>
              </a:rPr>
              <a:t>29;49(6):1486-1493.  doi: 10.1093/schbul/sbad119.</a:t>
            </a:r>
            <a:endParaRPr lang="en-GB" i="0" dirty="0">
              <a:effectLst/>
              <a:latin typeface="BlinkMacSystemFon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D35A33-2208-B199-58D0-CE4AE779D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584" y="2043768"/>
            <a:ext cx="12597648" cy="67873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alibri (Body)"/>
            </a:endParaRPr>
          </a:p>
          <a:p>
            <a:r>
              <a:rPr lang="en-GB" dirty="0">
                <a:latin typeface="Calibri (Body)"/>
              </a:rPr>
              <a:t>N=142 adolescent and parent dyads</a:t>
            </a:r>
          </a:p>
          <a:p>
            <a:r>
              <a:rPr lang="en-GB" dirty="0">
                <a:latin typeface="Calibri (Body)"/>
              </a:rPr>
              <a:t>ALE and bullying were significantly associated with paranoia </a:t>
            </a:r>
            <a:r>
              <a:rPr lang="en-GB" dirty="0">
                <a:effectLst/>
                <a:latin typeface="Calibri (Body)"/>
                <a:ea typeface="Calibri" panose="020F0502020204030204" pitchFamily="34" charset="0"/>
              </a:rPr>
              <a:t>(r=.21 &amp; r=.61)</a:t>
            </a:r>
          </a:p>
          <a:p>
            <a:r>
              <a:rPr lang="en-GB" dirty="0">
                <a:latin typeface="Calibri (Body)"/>
                <a:ea typeface="Calibri" panose="020F0502020204030204" pitchFamily="34" charset="0"/>
              </a:rPr>
              <a:t>A</a:t>
            </a:r>
            <a:r>
              <a:rPr lang="en-GB" dirty="0">
                <a:effectLst/>
                <a:latin typeface="Calibri (Body)"/>
                <a:ea typeface="Calibri" panose="020F0502020204030204" pitchFamily="34" charset="0"/>
              </a:rPr>
              <a:t>dolescent paranoid beliefs were significantly associated with parental stress (r=.32)</a:t>
            </a:r>
          </a:p>
          <a:p>
            <a:pPr marL="0" indent="0">
              <a:buNone/>
            </a:pPr>
            <a:endParaRPr lang="en-GB" sz="3800" dirty="0">
              <a:latin typeface="Calibri (Body)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F965FE5-1417-7EC9-CDB0-B3CD701454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9868495"/>
              </p:ext>
            </p:extLst>
          </p:nvPr>
        </p:nvGraphicFramePr>
        <p:xfrm>
          <a:off x="567716" y="4203032"/>
          <a:ext cx="7071007" cy="4363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966F35C-D069-DA9A-7355-7DD5A63C2F1A}"/>
              </a:ext>
            </a:extLst>
          </p:cNvPr>
          <p:cNvSpPr txBox="1"/>
          <p:nvPr/>
        </p:nvSpPr>
        <p:spPr>
          <a:xfrm>
            <a:off x="7839854" y="4512874"/>
            <a:ext cx="4945703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600" dirty="0">
                <a:ea typeface="Calibri" panose="020F0502020204030204" pitchFamily="34" charset="0"/>
              </a:rPr>
              <a:t>P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arental stress sig. modified the ALEs-&gt; paranoia pathway </a:t>
            </a:r>
          </a:p>
          <a:p>
            <a:endParaRPr lang="en-GB" sz="2600" dirty="0"/>
          </a:p>
          <a:p>
            <a:r>
              <a:rPr lang="de-DE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 = .395, R</a:t>
            </a:r>
            <a:r>
              <a:rPr lang="de-DE" sz="26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 </a:t>
            </a:r>
            <a:r>
              <a:rPr lang="de-DE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=.156, F = 4.97, p = .003</a:t>
            </a:r>
          </a:p>
          <a:p>
            <a:endParaRPr lang="en-GB" sz="2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GB" sz="2600" dirty="0">
                <a:solidFill>
                  <a:srgbClr val="000000"/>
                </a:solidFill>
              </a:rPr>
              <a:t>Interaction effect B= .095, SE .046, t = 2.07, p = .04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88856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ental health of children and parents —a strong connection">
            <a:extLst>
              <a:ext uri="{FF2B5EF4-FFF2-40B4-BE49-F238E27FC236}">
                <a16:creationId xmlns:a16="http://schemas.microsoft.com/office/drawing/2014/main" id="{875EAB9C-CB3C-CAC6-8BD0-AD11A248D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6" r="19667" b="-1"/>
          <a:stretch/>
        </p:blipFill>
        <p:spPr bwMode="auto">
          <a:xfrm>
            <a:off x="882227" y="2131342"/>
            <a:ext cx="5611706" cy="665141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0EAC7AFE-68C0-41EB-A1C7-108E60D7C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2227" y="6820319"/>
            <a:ext cx="5611706" cy="2006266"/>
            <a:chOff x="827088" y="4795537"/>
            <a:chExt cx="5260975" cy="1410656"/>
          </a:xfrm>
        </p:grpSpPr>
        <p:sp>
          <p:nvSpPr>
            <p:cNvPr id="3082" name="Freeform: Shape 3081">
              <a:extLst>
                <a:ext uri="{FF2B5EF4-FFF2-40B4-BE49-F238E27FC236}">
                  <a16:creationId xmlns:a16="http://schemas.microsoft.com/office/drawing/2014/main" id="{127393A7-D6DA-410B-8699-AA56B57BF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83" name="Freeform: Shape 3082">
              <a:extLst>
                <a:ext uri="{FF2B5EF4-FFF2-40B4-BE49-F238E27FC236}">
                  <a16:creationId xmlns:a16="http://schemas.microsoft.com/office/drawing/2014/main" id="{8EC44C88-69E3-42EE-86E8-9B45F712B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896E4-1701-6565-2429-1E0FAFB89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8102" y="2131341"/>
            <a:ext cx="5370361" cy="5985964"/>
          </a:xfrm>
        </p:spPr>
        <p:txBody>
          <a:bodyPr>
            <a:normAutofit fontScale="77500" lnSpcReduction="20000"/>
          </a:bodyPr>
          <a:lstStyle/>
          <a:p>
            <a:r>
              <a:rPr lang="en-GB" sz="4100" dirty="0">
                <a:solidFill>
                  <a:schemeClr val="bg1">
                    <a:alpha val="80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GB" sz="4100" dirty="0">
                <a:solidFill>
                  <a:schemeClr val="bg1">
                    <a:alpha val="8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hen parents reported low and moderate levels of parenting stress (i.e., high and moderate levels of parental warmth), exposure to ALEs was not related to paranoid beliefs in the adolescent.</a:t>
            </a:r>
          </a:p>
          <a:p>
            <a:endParaRPr lang="en-GB" sz="4100" dirty="0">
              <a:solidFill>
                <a:schemeClr val="bg1">
                  <a:alpha val="80000"/>
                </a:schemeClr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4100" dirty="0">
                <a:solidFill>
                  <a:schemeClr val="bg1">
                    <a:alpha val="8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However, when parents reported high levels of parenting stress and low levels of warmth, exposure to ALEs was strongly associated with paranoid beliefs in the adolescent</a:t>
            </a:r>
            <a:r>
              <a:rPr lang="en-GB" sz="2300" dirty="0">
                <a:solidFill>
                  <a:schemeClr val="bg1">
                    <a:alpha val="8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2300" dirty="0">
              <a:solidFill>
                <a:schemeClr val="bg1">
                  <a:alpha val="8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3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696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3004798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090609" cy="3251198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64861-CF8C-80EE-E17B-704B3562C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589" y="498056"/>
            <a:ext cx="4956698" cy="2310428"/>
          </a:xfrm>
        </p:spPr>
        <p:txBody>
          <a:bodyPr anchor="ctr">
            <a:normAutofit/>
          </a:bodyPr>
          <a:lstStyle/>
          <a:p>
            <a:r>
              <a:rPr lang="en-GB" sz="5000" b="1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8D01C-EC99-1659-F93D-B7F7141E5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588" y="3901440"/>
            <a:ext cx="4956699" cy="5138700"/>
          </a:xfrm>
        </p:spPr>
        <p:txBody>
          <a:bodyPr anchor="ctr">
            <a:normAutofit/>
          </a:bodyPr>
          <a:lstStyle/>
          <a:p>
            <a:r>
              <a:rPr lang="en-GB" sz="2500"/>
              <a:t>Feeling suspicious, mistrusting and paranoid in adolescents is common </a:t>
            </a:r>
          </a:p>
          <a:p>
            <a:r>
              <a:rPr lang="en-GB" sz="2500"/>
              <a:t>Teenagers do not tend to talk to adults about it</a:t>
            </a:r>
          </a:p>
          <a:p>
            <a:r>
              <a:rPr lang="en-GB" sz="2500"/>
              <a:t>Talking to teenagers with paranoia suggests it can feel stigmatised and shameful</a:t>
            </a:r>
          </a:p>
          <a:p>
            <a:r>
              <a:rPr lang="en-GB" sz="2500"/>
              <a:t>For a minority of teenagers, it can escalate into serious and persisting beliefs that have lifelong implications</a:t>
            </a:r>
          </a:p>
          <a:p>
            <a:endParaRPr lang="en-GB" sz="2500"/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E164AFBB-AF7F-7402-4BE9-FDF3FCCCD5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72" r="23478" b="-1"/>
          <a:stretch/>
        </p:blipFill>
        <p:spPr>
          <a:xfrm>
            <a:off x="6502400" y="1"/>
            <a:ext cx="650968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37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32097AA-497D-6802-5B01-3C34EEC122FE}"/>
              </a:ext>
            </a:extLst>
          </p:cNvPr>
          <p:cNvSpPr txBox="1"/>
          <p:nvPr/>
        </p:nvSpPr>
        <p:spPr>
          <a:xfrm>
            <a:off x="513080" y="5337385"/>
            <a:ext cx="3510280" cy="3488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kumimoji="0" lang="en-US" sz="4500" b="1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School projects</a:t>
            </a:r>
            <a:endParaRPr lang="en-US" sz="4500">
              <a:latin typeface="+mj-lt"/>
              <a:ea typeface="+mj-ea"/>
              <a:cs typeface="+mj-cs"/>
            </a:endParaRPr>
          </a:p>
        </p:txBody>
      </p:sp>
      <p:pic>
        <p:nvPicPr>
          <p:cNvPr id="3085" name="Picture 3084" descr="White bulbs with a yellow one standing out">
            <a:extLst>
              <a:ext uri="{FF2B5EF4-FFF2-40B4-BE49-F238E27FC236}">
                <a16:creationId xmlns:a16="http://schemas.microsoft.com/office/drawing/2014/main" id="{E7A5178F-F96C-7C14-7BF8-B43D953F23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206"/>
          <a:stretch/>
        </p:blipFill>
        <p:spPr>
          <a:xfrm>
            <a:off x="20" y="10"/>
            <a:ext cx="13004780" cy="5277306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896E4-1701-6565-2429-1E0FAFB89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580" y="5337386"/>
            <a:ext cx="7984441" cy="34882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/>
              <a:t>Tracking paranoid beliefs in young people to better understand why it gets worse for some young people and, in particular, the factors that trigger escalation into psychosis</a:t>
            </a:r>
          </a:p>
          <a:p>
            <a:pPr marL="0"/>
            <a:endParaRPr lang="en-US" sz="2200"/>
          </a:p>
          <a:p>
            <a:r>
              <a:rPr lang="en-US" sz="2200"/>
              <a:t>Treatment of paranoia beliefs via schools-based intervention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470544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7306520"/>
            <a:ext cx="13004799" cy="2447077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Many question marks on black background">
            <a:extLst>
              <a:ext uri="{FF2B5EF4-FFF2-40B4-BE49-F238E27FC236}">
                <a16:creationId xmlns:a16="http://schemas.microsoft.com/office/drawing/2014/main" id="{8BEFD60F-1078-735F-D3D3-94778436F4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96"/>
          <a:stretch/>
        </p:blipFill>
        <p:spPr>
          <a:xfrm>
            <a:off x="20" y="10"/>
            <a:ext cx="13004778" cy="7306510"/>
          </a:xfrm>
          <a:prstGeom prst="rect">
            <a:avLst/>
          </a:prstGeom>
          <a:effectLst>
            <a:outerShdw blurRad="190500" dist="63500" dir="5400000" sx="98000" sy="98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34CB9A-B44E-0097-60E1-ABD215797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298" y="3045967"/>
            <a:ext cx="7483200" cy="144988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Thanks for listening</a:t>
            </a:r>
            <a:br>
              <a:rPr lang="en-US" sz="5400" b="1" dirty="0">
                <a:solidFill>
                  <a:schemeClr val="bg1"/>
                </a:solidFill>
              </a:rPr>
            </a:br>
            <a:br>
              <a:rPr lang="en-US" sz="5400" b="1" dirty="0">
                <a:solidFill>
                  <a:schemeClr val="bg1"/>
                </a:solidFill>
              </a:rPr>
            </a:b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Questions?!</a:t>
            </a:r>
          </a:p>
        </p:txBody>
      </p:sp>
    </p:spTree>
    <p:extLst>
      <p:ext uri="{BB962C8B-B14F-4D97-AF65-F5344CB8AC3E}">
        <p14:creationId xmlns:p14="http://schemas.microsoft.com/office/powerpoint/2010/main" val="408095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09FE-90EC-A2FD-D71F-E84C34A24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200" b="1" dirty="0"/>
              <a:t>What is paranoia?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AC03CC6-E86C-D5EB-CE7E-B27ADB3C0F5D}"/>
              </a:ext>
            </a:extLst>
          </p:cNvPr>
          <p:cNvSpPr/>
          <p:nvPr/>
        </p:nvSpPr>
        <p:spPr>
          <a:xfrm>
            <a:off x="489857" y="2405063"/>
            <a:ext cx="6743700" cy="3195637"/>
          </a:xfrm>
          <a:prstGeom prst="wedgeEllipseCallout">
            <a:avLst>
              <a:gd name="adj1" fmla="val 51410"/>
              <a:gd name="adj2" fmla="val 34018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7539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“feeling someone might harm you or someone is out to get you ...for me it was like very paralysing ... like ... I would be quite frozen.... makes me not able to do anything or concentrate on anything”.</a:t>
            </a:r>
            <a:endParaRPr lang="en-GB" sz="2400" dirty="0">
              <a:latin typeface="Avenir Next LT Pro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44A545F-558D-9777-D37F-49EBF3EE41C9}"/>
              </a:ext>
            </a:extLst>
          </p:cNvPr>
          <p:cNvSpPr txBox="1">
            <a:spLocks/>
          </p:cNvSpPr>
          <p:nvPr/>
        </p:nvSpPr>
        <p:spPr>
          <a:xfrm>
            <a:off x="1071640" y="7434943"/>
            <a:ext cx="3873343" cy="14208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75390" fontAlgn="auto">
              <a:spcAft>
                <a:spcPts val="0"/>
              </a:spcAft>
            </a:pPr>
            <a:r>
              <a:rPr lang="en-GB" sz="2200" dirty="0">
                <a:solidFill>
                  <a:srgbClr val="000000"/>
                </a:solidFill>
                <a:latin typeface="Avenir Next LT Pro"/>
              </a:rPr>
              <a:t>17 and 18 year olds with lived experience of paranoia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BA8F8F9E-4FF7-A047-DA55-F545B7679971}"/>
              </a:ext>
            </a:extLst>
          </p:cNvPr>
          <p:cNvSpPr/>
          <p:nvPr/>
        </p:nvSpPr>
        <p:spPr>
          <a:xfrm>
            <a:off x="6112327" y="216780"/>
            <a:ext cx="6743700" cy="3195637"/>
          </a:xfrm>
          <a:prstGeom prst="wedgeEllipseCallout">
            <a:avLst>
              <a:gd name="adj1" fmla="val 44630"/>
              <a:gd name="adj2" fmla="val 49858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“[paranoia] is quite common, more common than people think... people feel shame about it because there is a lot of stigma ..... and there isn’t enough support in school” </a:t>
            </a:r>
            <a:r>
              <a:rPr lang="en-GB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376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62" name="Rectangle 3176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8" name="Picture 4" descr="Borderline Personality Disorder in Teenagers">
            <a:extLst>
              <a:ext uri="{FF2B5EF4-FFF2-40B4-BE49-F238E27FC236}">
                <a16:creationId xmlns:a16="http://schemas.microsoft.com/office/drawing/2014/main" id="{4E08E5C1-C668-4DAB-AEBC-7BC238AAC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r="24293" b="1"/>
          <a:stretch/>
        </p:blipFill>
        <p:spPr bwMode="auto">
          <a:xfrm>
            <a:off x="1600196" y="3031323"/>
            <a:ext cx="4387547" cy="5200448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64" name="Group 31763">
            <a:extLst>
              <a:ext uri="{FF2B5EF4-FFF2-40B4-BE49-F238E27FC236}">
                <a16:creationId xmlns:a16="http://schemas.microsoft.com/office/drawing/2014/main" id="{0EAC7AFE-68C0-41EB-A1C7-108E60D7C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2227" y="6820319"/>
            <a:ext cx="5611706" cy="2006266"/>
            <a:chOff x="827088" y="4795537"/>
            <a:chExt cx="5260975" cy="1410656"/>
          </a:xfrm>
        </p:grpSpPr>
        <p:sp>
          <p:nvSpPr>
            <p:cNvPr id="31765" name="Freeform: Shape 31764">
              <a:extLst>
                <a:ext uri="{FF2B5EF4-FFF2-40B4-BE49-F238E27FC236}">
                  <a16:creationId xmlns:a16="http://schemas.microsoft.com/office/drawing/2014/main" id="{127393A7-D6DA-410B-8699-AA56B57BF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766" name="Freeform: Shape 31765">
              <a:extLst>
                <a:ext uri="{FF2B5EF4-FFF2-40B4-BE49-F238E27FC236}">
                  <a16:creationId xmlns:a16="http://schemas.microsoft.com/office/drawing/2014/main" id="{8EC44C88-69E3-42EE-86E8-9B45F712B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088" y="4795537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3061430-7C75-B3E2-1447-F0CFA307C152}"/>
              </a:ext>
            </a:extLst>
          </p:cNvPr>
          <p:cNvSpPr/>
          <p:nvPr/>
        </p:nvSpPr>
        <p:spPr>
          <a:xfrm>
            <a:off x="1191982" y="2694212"/>
            <a:ext cx="4804229" cy="5675171"/>
          </a:xfrm>
          <a:prstGeom prst="rect">
            <a:avLst/>
          </a:prstGeom>
          <a:solidFill>
            <a:schemeClr val="accent3">
              <a:alpha val="5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B828ECD-3C11-0747-6703-C674BD0B3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4287" y="2731805"/>
            <a:ext cx="5997656" cy="3627193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200" i="1" spc="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exaggerated fears that others intend to cause you harm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3200" spc="12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200" spc="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Common in the general population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spc="12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200" spc="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Experiences </a:t>
            </a:r>
            <a:r>
              <a:rPr lang="en-GB" sz="3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range on a continuum from mild mistrust and suspicion to clinically-significant persecutory delusions (Freeman et al. 2018). </a:t>
            </a:r>
            <a:endParaRPr lang="en-US" sz="3200" spc="12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D188DC-2D35-9990-3EBE-ED54CF916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400" dirty="0">
                <a:solidFill>
                  <a:schemeClr val="bg1"/>
                </a:solidFill>
              </a:rPr>
              <a:t>Paranoia...</a:t>
            </a:r>
          </a:p>
        </p:txBody>
      </p:sp>
    </p:spTree>
    <p:extLst>
      <p:ext uri="{BB962C8B-B14F-4D97-AF65-F5344CB8AC3E}">
        <p14:creationId xmlns:p14="http://schemas.microsoft.com/office/powerpoint/2010/main" val="205918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B4699C-435E-5AE4-5160-822449100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50" t="14360" r="29185" b="25818"/>
          <a:stretch/>
        </p:blipFill>
        <p:spPr>
          <a:xfrm>
            <a:off x="1866367" y="1079082"/>
            <a:ext cx="9272065" cy="733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82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66825E-2599-94BE-E7C0-F631043B4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53A11E2-EF0F-5F57-AFC3-9C8BABA16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8113"/>
            <a:ext cx="13004790" cy="240973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C1AB0D-F970-44FA-6ADC-8BD113ABB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08" y="388695"/>
            <a:ext cx="10547729" cy="128018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Calibri "/>
              </a:rPr>
              <a:t>How common are paranoid beliefs in adolescents?</a:t>
            </a:r>
            <a:endParaRPr lang="en-GB" sz="50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A79AA-1157-C17C-0D43-B4DE8B387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01622"/>
            <a:ext cx="13004789" cy="73519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8EDD89-A76D-FDDC-38A6-B25FE52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3974" y="2859744"/>
            <a:ext cx="487669" cy="65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C1ED99-A37D-6EAE-2FB2-014615A041E2}"/>
              </a:ext>
            </a:extLst>
          </p:cNvPr>
          <p:cNvSpPr txBox="1"/>
          <p:nvPr/>
        </p:nvSpPr>
        <p:spPr>
          <a:xfrm>
            <a:off x="388431" y="5055189"/>
            <a:ext cx="1222792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Calibri "/>
                <a:ea typeface="Calibri" panose="020F0502020204030204" pitchFamily="34" charset="0"/>
              </a:rPr>
              <a:t>In a UK school-attending adolescent sample (n=1073)</a:t>
            </a:r>
          </a:p>
          <a:p>
            <a:endParaRPr lang="en-GB" sz="2800" b="1" dirty="0">
              <a:latin typeface="Calibri "/>
              <a:ea typeface="Calibri" panose="020F0502020204030204" pitchFamily="34" charset="0"/>
            </a:endParaRPr>
          </a:p>
          <a:p>
            <a:r>
              <a:rPr lang="en-GB" sz="2800" b="1" dirty="0">
                <a:latin typeface="Calibri "/>
                <a:ea typeface="Calibri" panose="020F0502020204030204" pitchFamily="34" charset="0"/>
              </a:rPr>
              <a:t>	16.9% YP scored &gt;=18 on RGPTS indicating “likely persecutory delusions”. </a:t>
            </a:r>
          </a:p>
          <a:p>
            <a:endParaRPr lang="en-GB" sz="2800" b="1" dirty="0">
              <a:latin typeface="Calibri "/>
              <a:ea typeface="Calibri" panose="020F0502020204030204" pitchFamily="34" charset="0"/>
            </a:endParaRPr>
          </a:p>
          <a:p>
            <a:r>
              <a:rPr lang="en-GB" sz="2800" b="1" dirty="0">
                <a:latin typeface="Calibri "/>
                <a:ea typeface="Calibri" panose="020F0502020204030204" pitchFamily="34" charset="0"/>
              </a:rPr>
              <a:t>	27.6% scored &gt;= 11, indicating “persecutory ideation”.</a:t>
            </a:r>
          </a:p>
          <a:p>
            <a:endParaRPr lang="en-GB" sz="2800" b="1" dirty="0">
              <a:latin typeface="Calibri "/>
              <a:ea typeface="Calibri" panose="020F0502020204030204" pitchFamily="34" charset="0"/>
            </a:endParaRPr>
          </a:p>
          <a:p>
            <a:r>
              <a:rPr lang="en-GB" sz="2800" b="1" dirty="0">
                <a:latin typeface="Calibri "/>
              </a:rPr>
              <a:t>33% of “persecutory ideation” sample reported MH diagnosis</a:t>
            </a:r>
          </a:p>
          <a:p>
            <a:r>
              <a:rPr lang="en-GB" sz="2800" b="1" dirty="0">
                <a:latin typeface="Calibri "/>
              </a:rPr>
              <a:t>34% of “persecutory delusions” sample reported MH diagnosis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1F378D-DC76-86B8-DD4A-7C8FF1AE2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66629"/>
              </p:ext>
            </p:extLst>
          </p:nvPr>
        </p:nvGraphicFramePr>
        <p:xfrm>
          <a:off x="388431" y="2634267"/>
          <a:ext cx="12227925" cy="1770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015">
                  <a:extLst>
                    <a:ext uri="{9D8B030D-6E8A-4147-A177-3AD203B41FA5}">
                      <a16:colId xmlns:a16="http://schemas.microsoft.com/office/drawing/2014/main" val="1827650860"/>
                    </a:ext>
                  </a:extLst>
                </a:gridCol>
                <a:gridCol w="4554416">
                  <a:extLst>
                    <a:ext uri="{9D8B030D-6E8A-4147-A177-3AD203B41FA5}">
                      <a16:colId xmlns:a16="http://schemas.microsoft.com/office/drawing/2014/main" val="47738554"/>
                    </a:ext>
                  </a:extLst>
                </a:gridCol>
                <a:gridCol w="4228494">
                  <a:extLst>
                    <a:ext uri="{9D8B030D-6E8A-4147-A177-3AD203B41FA5}">
                      <a16:colId xmlns:a16="http://schemas.microsoft.com/office/drawing/2014/main" val="1745706163"/>
                    </a:ext>
                  </a:extLst>
                </a:gridCol>
              </a:tblGrid>
              <a:tr h="590112">
                <a:tc>
                  <a:txBody>
                    <a:bodyPr/>
                    <a:lstStyle/>
                    <a:p>
                      <a:endParaRPr lang="en-GB" sz="2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dirty="0"/>
                        <a:t>Adolescents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dirty="0"/>
                        <a:t>Adults (Freeman et al., 2019)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065634"/>
                  </a:ext>
                </a:extLst>
              </a:tr>
              <a:tr h="590112">
                <a:tc>
                  <a:txBody>
                    <a:bodyPr/>
                    <a:lstStyle/>
                    <a:p>
                      <a:r>
                        <a:rPr lang="en-GB" sz="2600" dirty="0"/>
                        <a:t>General population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dirty="0"/>
                        <a:t>N=859, M=7.39 (SD=10.22)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dirty="0"/>
                        <a:t>N=7279, M=4.52 (SD=6.74)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705423"/>
                  </a:ext>
                </a:extLst>
              </a:tr>
              <a:tr h="590112">
                <a:tc>
                  <a:txBody>
                    <a:bodyPr/>
                    <a:lstStyle/>
                    <a:p>
                      <a:r>
                        <a:rPr lang="en-GB" sz="2600" dirty="0"/>
                        <a:t>MH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dirty="0"/>
                        <a:t>N=214, M=13.18 (SD=12.72)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dirty="0"/>
                        <a:t>N=982, M=8.12 (SD=9.35)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357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028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46865-2A2D-0FBA-D6EA-A10A71832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Moving to secondary </a:t>
            </a:r>
            <a:br>
              <a:rPr lang="en-GB" dirty="0"/>
            </a:br>
            <a:r>
              <a:rPr lang="en-GB" dirty="0"/>
              <a:t>school – school perspective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F87CAAA7-7E37-437C-968A-F621312E74B8}"/>
              </a:ext>
            </a:extLst>
          </p:cNvPr>
          <p:cNvSpPr/>
          <p:nvPr/>
        </p:nvSpPr>
        <p:spPr>
          <a:xfrm>
            <a:off x="1567543" y="2095500"/>
            <a:ext cx="5502728" cy="2471737"/>
          </a:xfrm>
          <a:prstGeom prst="wedgeEllipseCallout">
            <a:avLst>
              <a:gd name="adj1" fmla="val 51410"/>
              <a:gd name="adj2" fmla="val 34018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7539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400" i="1" dirty="0">
                <a:latin typeface="Arial" panose="020B0604020202020204" pitchFamily="34" charset="0"/>
              </a:rPr>
              <a:t>Worried older kids might talk to them, call them names, roll their eyes </a:t>
            </a:r>
            <a:endParaRPr lang="en-GB" sz="2400" dirty="0">
              <a:latin typeface="Avenir Next LT Pro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05A66AC9-6011-E431-008A-74D06FA714F8}"/>
              </a:ext>
            </a:extLst>
          </p:cNvPr>
          <p:cNvSpPr/>
          <p:nvPr/>
        </p:nvSpPr>
        <p:spPr>
          <a:xfrm>
            <a:off x="7425191" y="380065"/>
            <a:ext cx="5218564" cy="3195637"/>
          </a:xfrm>
          <a:prstGeom prst="wedgeEllipseCallout">
            <a:avLst>
              <a:gd name="adj1" fmla="val 44630"/>
              <a:gd name="adj2" fmla="val 49858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Felling unsafe in corridors and toilets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F0D4C72-A0F3-1044-7FB5-96A7FE405224}"/>
              </a:ext>
            </a:extLst>
          </p:cNvPr>
          <p:cNvSpPr/>
          <p:nvPr/>
        </p:nvSpPr>
        <p:spPr>
          <a:xfrm>
            <a:off x="168729" y="5186363"/>
            <a:ext cx="5502728" cy="2471737"/>
          </a:xfrm>
          <a:prstGeom prst="wedgeEllipseCallout">
            <a:avLst>
              <a:gd name="adj1" fmla="val 51410"/>
              <a:gd name="adj2" fmla="val 34018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7539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400" i="1" dirty="0">
                <a:latin typeface="Arial" panose="020B0604020202020204" pitchFamily="34" charset="0"/>
              </a:rPr>
              <a:t>Scared of walking home and people harming them</a:t>
            </a:r>
            <a:endParaRPr lang="en-GB" sz="2400" dirty="0"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2659730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BB42C4-B530-554B-7DDE-5D0093AC7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858544D-4346-3485-09CF-C587F7CD8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8113"/>
            <a:ext cx="13004790" cy="240973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296D73-6346-5309-C30D-989BB587B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01622"/>
            <a:ext cx="13004789" cy="73519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F949DF-1B95-3DC6-EB29-030F9E51F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3974" y="2859744"/>
            <a:ext cx="487669" cy="65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46BACB-21D5-DDF1-195B-2C950DF79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</p:spPr>
        <p:txBody>
          <a:bodyPr/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Calibri body"/>
              </a:rPr>
              <a:t>Being an Adolescent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2E30D5-B2C3-DD6B-99C2-A7BD6D66CAC5}"/>
              </a:ext>
            </a:extLst>
          </p:cNvPr>
          <p:cNvSpPr txBox="1"/>
          <p:nvPr/>
        </p:nvSpPr>
        <p:spPr>
          <a:xfrm>
            <a:off x="682426" y="8631911"/>
            <a:ext cx="1244867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600" dirty="0">
                <a:solidFill>
                  <a:srgbClr val="000000"/>
                </a:solidFill>
                <a:latin typeface="Calibri body"/>
              </a:rPr>
              <a:t>U</a:t>
            </a:r>
            <a:r>
              <a:rPr lang="en-GB" sz="2600" b="0" i="0" dirty="0">
                <a:solidFill>
                  <a:srgbClr val="000000"/>
                </a:solidFill>
                <a:effectLst/>
                <a:latin typeface="Calibri body"/>
              </a:rPr>
              <a:t>nique phase of development, characterised by a number of significant social, cognitive, behavioural and neurodevelopmental changes</a:t>
            </a:r>
            <a:endParaRPr lang="en-GB" sz="2600" dirty="0">
              <a:latin typeface="Calibri body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A70190-C424-4677-C91C-1B09CC89047A}"/>
              </a:ext>
            </a:extLst>
          </p:cNvPr>
          <p:cNvSpPr/>
          <p:nvPr/>
        </p:nvSpPr>
        <p:spPr>
          <a:xfrm>
            <a:off x="5176157" y="5790933"/>
            <a:ext cx="3163227" cy="18859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/>
              <a:t>Paranoid beliefs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6C378A-D3D5-6C99-2C62-08896A905DBD}"/>
              </a:ext>
            </a:extLst>
          </p:cNvPr>
          <p:cNvCxnSpPr>
            <a:cxnSpLocks/>
          </p:cNvCxnSpPr>
          <p:nvPr/>
        </p:nvCxnSpPr>
        <p:spPr>
          <a:xfrm>
            <a:off x="3370587" y="4794288"/>
            <a:ext cx="1427209" cy="8782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E06DF64-26D3-AC27-073D-7692B43F7633}"/>
              </a:ext>
            </a:extLst>
          </p:cNvPr>
          <p:cNvCxnSpPr>
            <a:cxnSpLocks/>
          </p:cNvCxnSpPr>
          <p:nvPr/>
        </p:nvCxnSpPr>
        <p:spPr>
          <a:xfrm>
            <a:off x="2932762" y="6438262"/>
            <a:ext cx="193501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BD991B-BE49-BE04-186A-0A0D03D2A5C3}"/>
              </a:ext>
            </a:extLst>
          </p:cNvPr>
          <p:cNvCxnSpPr>
            <a:cxnSpLocks/>
          </p:cNvCxnSpPr>
          <p:nvPr/>
        </p:nvCxnSpPr>
        <p:spPr>
          <a:xfrm flipH="1">
            <a:off x="8628518" y="6438262"/>
            <a:ext cx="203948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380D80A-EEB0-F95C-118F-EE8FAE0140EA}"/>
              </a:ext>
            </a:extLst>
          </p:cNvPr>
          <p:cNvCxnSpPr>
            <a:cxnSpLocks/>
          </p:cNvCxnSpPr>
          <p:nvPr/>
        </p:nvCxnSpPr>
        <p:spPr>
          <a:xfrm flipH="1">
            <a:off x="7857357" y="4161536"/>
            <a:ext cx="976400" cy="11226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D14A77-6FEA-BE7A-5E4C-57AA8912761D}"/>
              </a:ext>
            </a:extLst>
          </p:cNvPr>
          <p:cNvCxnSpPr>
            <a:cxnSpLocks/>
          </p:cNvCxnSpPr>
          <p:nvPr/>
        </p:nvCxnSpPr>
        <p:spPr>
          <a:xfrm>
            <a:off x="6757770" y="3895814"/>
            <a:ext cx="0" cy="13798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CE956AD-22B0-AAF0-5CBA-0D881920060E}"/>
              </a:ext>
            </a:extLst>
          </p:cNvPr>
          <p:cNvCxnSpPr>
            <a:cxnSpLocks/>
          </p:cNvCxnSpPr>
          <p:nvPr/>
        </p:nvCxnSpPr>
        <p:spPr>
          <a:xfrm>
            <a:off x="4844264" y="4123920"/>
            <a:ext cx="865679" cy="11402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DE1CA3D-D73C-2142-DB63-BC1A41989A62}"/>
              </a:ext>
            </a:extLst>
          </p:cNvPr>
          <p:cNvCxnSpPr>
            <a:cxnSpLocks/>
          </p:cNvCxnSpPr>
          <p:nvPr/>
        </p:nvCxnSpPr>
        <p:spPr>
          <a:xfrm flipH="1">
            <a:off x="8575831" y="4858719"/>
            <a:ext cx="1520904" cy="8689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8FC9351-11EF-2F29-75D5-5A99AE073512}"/>
              </a:ext>
            </a:extLst>
          </p:cNvPr>
          <p:cNvSpPr/>
          <p:nvPr/>
        </p:nvSpPr>
        <p:spPr>
          <a:xfrm>
            <a:off x="788489" y="6194121"/>
            <a:ext cx="1866308" cy="6345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Changes to sleep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EA1EDF4-6206-A7A1-89B2-19FEDAA04CAD}"/>
              </a:ext>
            </a:extLst>
          </p:cNvPr>
          <p:cNvSpPr/>
          <p:nvPr/>
        </p:nvSpPr>
        <p:spPr>
          <a:xfrm>
            <a:off x="1115880" y="4612152"/>
            <a:ext cx="1866308" cy="6345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Puberty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E148EC-0D94-A56A-97C7-247B22F041D5}"/>
              </a:ext>
            </a:extLst>
          </p:cNvPr>
          <p:cNvSpPr/>
          <p:nvPr/>
        </p:nvSpPr>
        <p:spPr>
          <a:xfrm>
            <a:off x="3410796" y="3051622"/>
            <a:ext cx="1866308" cy="6345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Bullying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381D6B-6117-187C-6664-269055F1DEC0}"/>
              </a:ext>
            </a:extLst>
          </p:cNvPr>
          <p:cNvSpPr/>
          <p:nvPr/>
        </p:nvSpPr>
        <p:spPr>
          <a:xfrm>
            <a:off x="5824616" y="3054792"/>
            <a:ext cx="1866308" cy="6345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Belongingness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5B5C1E8-1120-2C7F-5136-ACCEA904A2F7}"/>
              </a:ext>
            </a:extLst>
          </p:cNvPr>
          <p:cNvSpPr/>
          <p:nvPr/>
        </p:nvSpPr>
        <p:spPr>
          <a:xfrm>
            <a:off x="8448386" y="3048843"/>
            <a:ext cx="1920720" cy="6345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Mood fluctuations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DC8609-0F58-F9F0-80FB-0F8AC9457DAE}"/>
              </a:ext>
            </a:extLst>
          </p:cNvPr>
          <p:cNvSpPr/>
          <p:nvPr/>
        </p:nvSpPr>
        <p:spPr>
          <a:xfrm>
            <a:off x="10369106" y="4722086"/>
            <a:ext cx="1866308" cy="6345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Identity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B7D29FE-7645-BC51-55EF-93242E7895FC}"/>
              </a:ext>
            </a:extLst>
          </p:cNvPr>
          <p:cNvSpPr/>
          <p:nvPr/>
        </p:nvSpPr>
        <p:spPr>
          <a:xfrm>
            <a:off x="10867061" y="6194121"/>
            <a:ext cx="1866308" cy="6345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World as more dangerous</a:t>
            </a:r>
          </a:p>
        </p:txBody>
      </p:sp>
    </p:spTree>
    <p:extLst>
      <p:ext uri="{BB962C8B-B14F-4D97-AF65-F5344CB8AC3E}">
        <p14:creationId xmlns:p14="http://schemas.microsoft.com/office/powerpoint/2010/main" val="992265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143E67-D037-325E-CBA5-C5CF7B538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6AC03F-A937-9C47-3A64-72315B936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8113"/>
            <a:ext cx="13004790" cy="240973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B36C38-BBFA-B2F0-2E04-F2BBCCF9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50392" y="967371"/>
            <a:ext cx="10547729" cy="1280186"/>
          </a:xfrm>
        </p:spPr>
        <p:txBody>
          <a:bodyPr anchor="t">
            <a:norm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Calibri body"/>
              </a:rPr>
              <a:t>Paranoia and well-being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A41E30-413F-0ABB-317B-E6C7EB925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01622"/>
            <a:ext cx="13004789" cy="73519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B50ADB-7FA8-0538-DCE2-BCE0145A0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3974" y="2859744"/>
            <a:ext cx="487669" cy="65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12B415-C2B1-349A-BB67-1A88C31DC562}"/>
              </a:ext>
            </a:extLst>
          </p:cNvPr>
          <p:cNvSpPr txBox="1"/>
          <p:nvPr/>
        </p:nvSpPr>
        <p:spPr>
          <a:xfrm>
            <a:off x="388431" y="2958056"/>
            <a:ext cx="122279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+mj-lt"/>
              </a:rPr>
              <a:t>Schools project measuring paranoia (IV), well-being (DV), self-esteem, worry and judging oneself (mediators) at BL, 2 and 6-weeks later (14-16 years olds, n=133)</a:t>
            </a:r>
          </a:p>
          <a:p>
            <a:pPr marL="0" indent="0">
              <a:buNone/>
            </a:pPr>
            <a:endParaRPr lang="en-GB" sz="28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A9F3E0-637C-B512-621A-5662B471265F}"/>
              </a:ext>
            </a:extLst>
          </p:cNvPr>
          <p:cNvSpPr txBox="1"/>
          <p:nvPr/>
        </p:nvSpPr>
        <p:spPr>
          <a:xfrm>
            <a:off x="188495" y="8922927"/>
            <a:ext cx="128162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Kingston, J., Parker, A., </a:t>
            </a:r>
            <a:r>
              <a:rPr lang="en-GB" dirty="0" err="1"/>
              <a:t>Schlier</a:t>
            </a:r>
            <a:r>
              <a:rPr lang="en-GB" dirty="0"/>
              <a:t>, B. (2022). Effects of paranoia on well-being in adolescents: A longitudinal mediational analysis. Schizophrenia Research. </a:t>
            </a:r>
            <a:r>
              <a:rPr lang="en-GB" b="0" i="0" u="none" strike="noStrike" dirty="0">
                <a:solidFill>
                  <a:srgbClr val="0272B1"/>
                </a:solidFill>
                <a:effectLst/>
                <a:latin typeface="ElsevierSans"/>
                <a:hlinkClick r:id="rId2" tooltip="Persistent link using digital object identifier"/>
              </a:rPr>
              <a:t>https://doi.org/10.1016/j.schres.2022.03.009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A815B8-5563-173A-5A91-377F15E6C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12" y="4447990"/>
            <a:ext cx="7600161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70146E-5B6A-AA7D-D4D2-A1DC4127A9CC}"/>
              </a:ext>
            </a:extLst>
          </p:cNvPr>
          <p:cNvSpPr txBox="1"/>
          <p:nvPr/>
        </p:nvSpPr>
        <p:spPr>
          <a:xfrm>
            <a:off x="8351689" y="4376340"/>
            <a:ext cx="4458883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/>
              <a:t>“average”- WB scores comparable to other adolescent and adult groups (M=48.29, SD=9.86, Med=49). </a:t>
            </a:r>
          </a:p>
          <a:p>
            <a:endParaRPr lang="en-GB" sz="2200" dirty="0"/>
          </a:p>
          <a:p>
            <a:r>
              <a:rPr lang="en-GB" sz="2200" dirty="0"/>
              <a:t>“mildly elevated” to “severe”, WB significantly lower (M= 40.06, SD=9.04, Med=41; </a:t>
            </a:r>
            <a:r>
              <a:rPr lang="en-GB" sz="2200" i="1" dirty="0"/>
              <a:t>t</a:t>
            </a:r>
            <a:r>
              <a:rPr lang="en-GB" sz="2200" dirty="0"/>
              <a:t> = 5.45, </a:t>
            </a:r>
            <a:r>
              <a:rPr lang="en-GB" sz="2200" i="1" dirty="0"/>
              <a:t>p</a:t>
            </a:r>
            <a:r>
              <a:rPr lang="en-GB" sz="2200" dirty="0"/>
              <a:t> &lt; 0.001</a:t>
            </a:r>
          </a:p>
          <a:p>
            <a:endParaRPr lang="en-GB" sz="2200" dirty="0"/>
          </a:p>
          <a:p>
            <a:r>
              <a:rPr lang="en-GB" sz="2200" dirty="0"/>
              <a:t>Paranoia predicted reductions in WB overtime</a:t>
            </a:r>
          </a:p>
          <a:p>
            <a:endParaRPr lang="en-GB" sz="2200" dirty="0"/>
          </a:p>
          <a:p>
            <a:r>
              <a:rPr lang="en-GB" sz="2200" dirty="0">
                <a:latin typeface="Calibri body"/>
              </a:rPr>
              <a:t>paranoia reduced WB via its impact on the 	young people’s self-esteem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55066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3FC3E0A9-162B-CD9A-E73E-076EB5F42D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r="10279"/>
          <a:stretch/>
        </p:blipFill>
        <p:spPr bwMode="auto">
          <a:xfrm>
            <a:off x="1866264" y="866637"/>
            <a:ext cx="9609188" cy="744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81DDD4-102B-119B-BB00-3F05139DB05D}"/>
              </a:ext>
            </a:extLst>
          </p:cNvPr>
          <p:cNvSpPr txBox="1"/>
          <p:nvPr/>
        </p:nvSpPr>
        <p:spPr>
          <a:xfrm>
            <a:off x="8988926" y="8886963"/>
            <a:ext cx="49730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/>
              <a:t>Freeman et al., 2005</a:t>
            </a:r>
          </a:p>
        </p:txBody>
      </p:sp>
    </p:spTree>
    <p:extLst>
      <p:ext uri="{BB962C8B-B14F-4D97-AF65-F5344CB8AC3E}">
        <p14:creationId xmlns:p14="http://schemas.microsoft.com/office/powerpoint/2010/main" val="1056249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7C166177-5E9D-4703-8711-8F9C4D494EEA}" vid="{9A59AA96-8EC2-46C9-A713-C3D35373A61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8" id="{B900EFD4-7270-4909-9806-B1ED751BDFD9}" vid="{31002BC7-CA07-4935-BE07-ECDC87AF1C19}"/>
    </a:ext>
  </a:extLst>
</a:theme>
</file>

<file path=ppt/theme/theme3.xml><?xml version="1.0" encoding="utf-8"?>
<a:theme xmlns:a="http://schemas.openxmlformats.org/drawingml/2006/main" name="3DFloatVTI">
  <a:themeElements>
    <a:clrScheme name="AnalogousFromRegularSeedLeftStep">
      <a:dk1>
        <a:srgbClr val="000000"/>
      </a:dk1>
      <a:lt1>
        <a:srgbClr val="FFFFFF"/>
      </a:lt1>
      <a:dk2>
        <a:srgbClr val="1B2830"/>
      </a:dk2>
      <a:lt2>
        <a:srgbClr val="F0F3F1"/>
      </a:lt2>
      <a:accent1>
        <a:srgbClr val="E32D9B"/>
      </a:accent1>
      <a:accent2>
        <a:srgbClr val="CD1BD1"/>
      </a:accent2>
      <a:accent3>
        <a:srgbClr val="932DE3"/>
      </a:accent3>
      <a:accent4>
        <a:srgbClr val="4E36D6"/>
      </a:accent4>
      <a:accent5>
        <a:srgbClr val="2D5EE3"/>
      </a:accent5>
      <a:accent6>
        <a:srgbClr val="1B98D1"/>
      </a:accent6>
      <a:hlink>
        <a:srgbClr val="349C5D"/>
      </a:hlink>
      <a:folHlink>
        <a:srgbClr val="7F7F7F"/>
      </a:folHlink>
    </a:clrScheme>
    <a:fontScheme name="Floa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Free-Eyesight-PPT-Template</Template>
  <TotalTime>2606</TotalTime>
  <Words>975</Words>
  <Application>Microsoft Office PowerPoint</Application>
  <PresentationFormat>Custom</PresentationFormat>
  <Paragraphs>104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Avenir Next LT Pro</vt:lpstr>
      <vt:lpstr>BlinkMacSystemFont</vt:lpstr>
      <vt:lpstr>Calibri</vt:lpstr>
      <vt:lpstr>Calibri </vt:lpstr>
      <vt:lpstr>Calibri (Body)</vt:lpstr>
      <vt:lpstr>Calibri body</vt:lpstr>
      <vt:lpstr>Calibri Light</vt:lpstr>
      <vt:lpstr>ElsevierSans</vt:lpstr>
      <vt:lpstr>Office Theme</vt:lpstr>
      <vt:lpstr>1_Office Theme</vt:lpstr>
      <vt:lpstr>3DFloatVTI</vt:lpstr>
      <vt:lpstr>Paranoid beliefs in adolescents</vt:lpstr>
      <vt:lpstr>What is paranoia?</vt:lpstr>
      <vt:lpstr>Paranoia...</vt:lpstr>
      <vt:lpstr>PowerPoint Presentation</vt:lpstr>
      <vt:lpstr>How common are paranoid beliefs in adolescents?</vt:lpstr>
      <vt:lpstr>Moving to secondary  school – school perspective</vt:lpstr>
      <vt:lpstr>Being an Adolescent</vt:lpstr>
      <vt:lpstr>Paranoia and well-being</vt:lpstr>
      <vt:lpstr>PowerPoint Presentation</vt:lpstr>
      <vt:lpstr>Social anxiety and paranoia in adolescents</vt:lpstr>
      <vt:lpstr>PowerPoint Presentation</vt:lpstr>
      <vt:lpstr>Distress, school membership, anxious attachment</vt:lpstr>
      <vt:lpstr>Family context</vt:lpstr>
      <vt:lpstr>PowerPoint Presentation</vt:lpstr>
      <vt:lpstr>Summary</vt:lpstr>
      <vt:lpstr>PowerPoint Presentation</vt:lpstr>
      <vt:lpstr>Thanks for listening   Questions?!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Paranoid concerns in adolescents</dc:title>
  <dc:creator>Kingston, Jessica</dc:creator>
  <cp:lastModifiedBy>Kingston, Jessica</cp:lastModifiedBy>
  <cp:revision>50</cp:revision>
  <dcterms:created xsi:type="dcterms:W3CDTF">2023-07-04T10:30:56Z</dcterms:created>
  <dcterms:modified xsi:type="dcterms:W3CDTF">2024-06-19T19:29:04Z</dcterms:modified>
</cp:coreProperties>
</file>