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3" r:id="rId7"/>
    <p:sldId id="271" r:id="rId8"/>
    <p:sldId id="272" r:id="rId9"/>
    <p:sldId id="263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29B8-F146-BF43-6AC2-471B79692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D0475-7FED-297F-F73C-10A4425D7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6B01E-563B-BB10-6A89-895DF280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8E6BE-429D-8C47-1078-A3D96CB8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65479-3E6A-6059-F1D9-ABE5848F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3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141D-8AB0-25D8-6BC2-80BAEB87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56C2D-B2DB-AE0B-52F7-4B361668B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C8E10-4A3B-BE32-A3FD-90C45186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617C-DA67-1E66-230D-E15542E0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6E341-5F69-63E0-653C-8ED505BD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4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595079-E236-F9D9-03E9-375F635A7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D95B1-DBCC-BBBB-56CF-D765EF2CA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F7403-DE5E-537D-15F9-1212F5732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F15DF-53B8-27ED-7BE0-2127A665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5D1FA-5136-F170-0E51-42DE48850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63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5201-789E-9D37-4352-F45C8F5E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79028-1DC1-899B-7698-EFE02D06D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7C15E-F768-61CB-2DA1-FDA72083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4CC95-51AD-2584-E146-3FB519EB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85E1-36EB-9F3B-CA11-924029A7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3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E771-AC8D-7E5D-7737-BF9755D4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1A7C8-D7E2-0231-1A09-87E851DF4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54A92-EA07-08FD-9E3C-403C8D84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6F289-305D-73F3-C359-37919D6F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777DB-BBBE-08E1-E212-0EAEF3B3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3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1DA53-F5C7-074C-A4D0-AA8669FA8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84696-3CF2-9B5D-4519-B2AA5AC59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780F3-63BF-4C09-059B-F68C3A9CC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36471-E2FB-E8CE-C1B2-9ED78FDA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52797-4EB4-2FAB-E19B-FF8EB4353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29050-0AB6-6AE3-E75E-8289759C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7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21BCC-62CC-F979-0C30-7B7442F5F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112DB-4AF8-CA53-66CD-C0B4C480B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A70D7-E4D7-E7AB-4389-1864C4531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27BEF-FA3E-D2C4-C547-30C5CC4FA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A000CF-69C4-6E15-6D3D-C06ED1137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A059B6-9C73-5D75-9236-F90EF05D9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0DF1E-D2D1-96BA-E4F1-E52AA96F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E67B1-22C9-FEE4-C132-8DC233EC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63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E3CE1-01CC-B3F3-258C-9BFF6E4C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2BC31-E906-FB38-D82C-708AEF25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90E86-9254-EC43-F9AC-DEB4E453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31781-4F21-3F29-3C90-D494DE8E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3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DB2A97-A6C7-D4AA-24EA-4AB54E083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A691C4-2A51-33FD-2804-9B00AE7C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B02CB-8316-6A25-B323-5130D933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6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7973-23A1-30C8-B4E6-42ABCEE7B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24C29-F13A-BDFD-8B96-DA5E29118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965E8-5424-43CF-267D-04A6470EF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2C89-2D5B-7EA7-B755-9031E477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7456A-47F5-84FF-D757-84AF29FF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FF04A-3F9E-061D-C27B-5F2439773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4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447AC-E63B-E3A2-6BED-E9AAA69D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B7E1E-6819-9144-46C8-18DDF2004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25D29-F7B3-254D-8FC2-1F13D34CD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3D091-414B-9D8F-0E8A-B822A578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B9942-81D6-EF93-3F0C-51E81B83D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489D5-7186-AE05-CC2B-9C735944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67E902-937F-F210-0085-3005B3B0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55F6B-135C-FF73-844E-BE2B49627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83899-7B65-44BD-B408-F539D4EBD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BF873F-0475-6542-B3E9-8DF1D585DBE2}" type="datetimeFigureOut">
              <a:rPr lang="en-US" smtClean="0"/>
              <a:t>6/19/24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4D3A4-BED6-9EF5-8E56-752C8E03F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F8BD4-3453-3BB9-EEBB-6D66F2F39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68DBD-BCFB-A046-8747-98F0C1660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4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future/article/20221212-the-mysterious-song-of-the-dinosaur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E2B2-59AD-BD60-5156-A6A38BDAB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243" y="1041400"/>
            <a:ext cx="6117021" cy="2387600"/>
          </a:xfrm>
        </p:spPr>
        <p:txBody>
          <a:bodyPr>
            <a:normAutofit fontScale="90000"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Teaching evolution without a time machine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A448B-4AB5-22F3-6867-D19D7F1DA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215" y="3799746"/>
            <a:ext cx="5665076" cy="1655762"/>
          </a:xfrm>
        </p:spPr>
        <p:txBody>
          <a:bodyPr/>
          <a:lstStyle/>
          <a:p>
            <a:r>
              <a:rPr lang="en-US" dirty="0"/>
              <a:t>Warren </a:t>
            </a:r>
            <a:r>
              <a:rPr lang="en-US" dirty="0" err="1"/>
              <a:t>Horrod</a:t>
            </a:r>
            <a:r>
              <a:rPr lang="en-US" dirty="0"/>
              <a:t>-Wilson and Rob Lachlan</a:t>
            </a:r>
          </a:p>
          <a:p>
            <a:r>
              <a:rPr lang="en-US" dirty="0"/>
              <a:t>Warren.Horrod-Wilson.2022@live.rhul.ac.uk</a:t>
            </a:r>
          </a:p>
          <a:p>
            <a:endParaRPr lang="en-US" dirty="0"/>
          </a:p>
        </p:txBody>
      </p:sp>
      <p:pic>
        <p:nvPicPr>
          <p:cNvPr id="4" name="Content Placeholder 4" descr="A picture containing sky, outdoor, insect&#10;&#10;Description automatically generated">
            <a:extLst>
              <a:ext uri="{FF2B5EF4-FFF2-40B4-BE49-F238E27FC236}">
                <a16:creationId xmlns:a16="http://schemas.microsoft.com/office/drawing/2014/main" id="{E1FA6968-55C4-54F7-2BEB-FF2CDE832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8" t="10580" r="17078" b="13031"/>
          <a:stretch/>
        </p:blipFill>
        <p:spPr>
          <a:xfrm>
            <a:off x="7189076" y="0"/>
            <a:ext cx="5041558" cy="68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8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487C-E2FA-7685-4CC3-7171DDB5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F6FCE-EA75-C037-EC42-B1576815B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4351338"/>
          </a:xfrm>
        </p:spPr>
        <p:txBody>
          <a:bodyPr/>
          <a:lstStyle/>
          <a:p>
            <a:r>
              <a:rPr lang="en-US" dirty="0"/>
              <a:t>Metaphor in science as an inspiration for metaphor in education: </a:t>
            </a:r>
          </a:p>
          <a:p>
            <a:pPr lvl="1"/>
            <a:r>
              <a:rPr lang="en-US" dirty="0"/>
              <a:t>Cultural evolution is an advanced topic by itself but provides ways to introduce children to evolutionary processes</a:t>
            </a:r>
          </a:p>
          <a:p>
            <a:r>
              <a:rPr lang="en-US" dirty="0"/>
              <a:t>Electronics and computational development allows low-cost activities that can allow children to play hands-on role in citizen science research</a:t>
            </a:r>
          </a:p>
          <a:p>
            <a:pPr lvl="1"/>
            <a:endParaRPr lang="en-US" dirty="0"/>
          </a:p>
        </p:txBody>
      </p:sp>
      <p:pic>
        <p:nvPicPr>
          <p:cNvPr id="4" name="Picture 3" descr="A bird stand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C3DF6D6E-3BDB-B964-4DCF-22C2FD81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382" y="-79331"/>
            <a:ext cx="4622618" cy="69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2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5F81-D715-8EFE-789C-DA9AF6A0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227"/>
            <a:ext cx="10515600" cy="881623"/>
          </a:xfrm>
        </p:spPr>
        <p:txBody>
          <a:bodyPr/>
          <a:lstStyle/>
          <a:p>
            <a:r>
              <a:rPr lang="en-US" dirty="0"/>
              <a:t>Context – National Curriculum Y6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99E5D-3511-33DF-D298-868FC343F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55058"/>
            <a:ext cx="10515600" cy="12219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1200" dirty="0"/>
              <a:t>Source: https://</a:t>
            </a:r>
            <a:r>
              <a:rPr lang="en-US" sz="1200" dirty="0" err="1"/>
              <a:t>www.gov.uk</a:t>
            </a:r>
            <a:r>
              <a:rPr lang="en-US" sz="1200" dirty="0"/>
              <a:t>/government/publications/national-curriculum-in-</a:t>
            </a:r>
            <a:r>
              <a:rPr lang="en-US" sz="1200" dirty="0" err="1"/>
              <a:t>england</a:t>
            </a:r>
            <a:r>
              <a:rPr lang="en-US" sz="1200" dirty="0"/>
              <a:t>-science-</a:t>
            </a:r>
            <a:r>
              <a:rPr lang="en-US" sz="1200" dirty="0" err="1"/>
              <a:t>programmes</a:t>
            </a:r>
            <a:r>
              <a:rPr lang="en-US" sz="1200" dirty="0"/>
              <a:t>-of-study/national-curriculum-in-</a:t>
            </a:r>
            <a:r>
              <a:rPr lang="en-US" sz="1200" dirty="0" err="1"/>
              <a:t>england</a:t>
            </a:r>
            <a:r>
              <a:rPr lang="en-US" sz="1200" dirty="0"/>
              <a:t>-science-</a:t>
            </a:r>
            <a:r>
              <a:rPr lang="en-US" sz="1200" dirty="0" err="1"/>
              <a:t>programmes</a:t>
            </a:r>
            <a:r>
              <a:rPr lang="en-US" sz="1200" dirty="0"/>
              <a:t>-of-study</a:t>
            </a:r>
          </a:p>
        </p:txBody>
      </p:sp>
      <p:pic>
        <p:nvPicPr>
          <p:cNvPr id="5" name="Picture 4" descr="A white text with black text&#10;&#10;Description automatically generated">
            <a:extLst>
              <a:ext uri="{FF2B5EF4-FFF2-40B4-BE49-F238E27FC236}">
                <a16:creationId xmlns:a16="http://schemas.microsoft.com/office/drawing/2014/main" id="{58BDE66C-2C10-1AB2-B9F6-FDAA904A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48" y="1690688"/>
            <a:ext cx="7374903" cy="28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1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7D76-A2F4-9B6B-F46C-C1A02A6E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97" y="16741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Challenge: Evolution (as commonly understood) takes millions of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FA90-09F7-CDB7-6A5C-D76E925D2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083" y="2354317"/>
            <a:ext cx="5221086" cy="3822646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/>
              <a:t>How can we bring this topic to life?</a:t>
            </a:r>
          </a:p>
          <a:p>
            <a:pPr lvl="1"/>
            <a:r>
              <a:rPr lang="en-US" dirty="0"/>
              <a:t>How can we  provide students with an intuitive “feel” for the evolutionary process?</a:t>
            </a:r>
          </a:p>
          <a:p>
            <a:pPr lvl="1"/>
            <a:r>
              <a:rPr lang="en-US" dirty="0"/>
              <a:t>How can we make this a topic that contributes to building a “science identity”</a:t>
            </a:r>
          </a:p>
          <a:p>
            <a:endParaRPr lang="en-US" dirty="0"/>
          </a:p>
        </p:txBody>
      </p:sp>
      <p:pic>
        <p:nvPicPr>
          <p:cNvPr id="1026" name="Picture 2" descr="A variety of fossils, including shells, ammonites and fossil bodies. Etching by I Taylor. Contributors: I Taylor. Work ID: fsyncavt.">
            <a:extLst>
              <a:ext uri="{FF2B5EF4-FFF2-40B4-BE49-F238E27FC236}">
                <a16:creationId xmlns:a16="http://schemas.microsoft.com/office/drawing/2014/main" id="{43308061-22F4-6543-4E75-FF51D9F3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309413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138241-6B46-2C98-7950-77D0F328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t="25067" r="18838" b="8988"/>
          <a:stretch/>
        </p:blipFill>
        <p:spPr>
          <a:xfrm>
            <a:off x="8532992" y="1828800"/>
            <a:ext cx="365900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76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E1C5-8707-D93E-0CED-D2C5A64F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Project: Bird Song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18B6E-0908-41E0-1981-98F9AD2A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525"/>
            <a:ext cx="10515600" cy="2771089"/>
          </a:xfrm>
        </p:spPr>
        <p:txBody>
          <a:bodyPr>
            <a:normAutofit/>
          </a:bodyPr>
          <a:lstStyle/>
          <a:p>
            <a:r>
              <a:rPr lang="en-US" dirty="0"/>
              <a:t>How are bird songs evolving across the UK in response to traffic noise / pollution?</a:t>
            </a:r>
          </a:p>
          <a:p>
            <a:pPr lvl="1"/>
            <a:r>
              <a:rPr lang="en-US" dirty="0"/>
              <a:t>Builds on current scientific question (i.e. it’s </a:t>
            </a:r>
            <a:r>
              <a:rPr lang="en-US" b="1" i="1" dirty="0"/>
              <a:t>real science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Relates to issues that are of immediate importance: how are we changing the environment? (i.e. </a:t>
            </a:r>
            <a:r>
              <a:rPr lang="en-US" b="1" i="1" dirty="0"/>
              <a:t>extrinsic </a:t>
            </a:r>
            <a:r>
              <a:rPr lang="en-US" dirty="0"/>
              <a:t>as well as </a:t>
            </a:r>
            <a:r>
              <a:rPr lang="en-US" b="1" i="1" dirty="0"/>
              <a:t>intrinsic</a:t>
            </a:r>
            <a:r>
              <a:rPr lang="en-US" i="1" dirty="0"/>
              <a:t> </a:t>
            </a:r>
            <a:r>
              <a:rPr lang="en-US" dirty="0"/>
              <a:t>value)</a:t>
            </a:r>
          </a:p>
          <a:p>
            <a:pPr lvl="1"/>
            <a:r>
              <a:rPr lang="en-US" dirty="0"/>
              <a:t>Bird song part of our day-to-day life (sustained effect of intervention)</a:t>
            </a:r>
          </a:p>
          <a:p>
            <a:pPr lvl="1"/>
            <a:endParaRPr lang="en-US" dirty="0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8288581B-57C0-BCBA-3949-F049B3FDE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3" y="4237299"/>
            <a:ext cx="4300666" cy="1595083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095B6949-5245-C414-5FF7-07B0D1E8E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765" y="4237299"/>
            <a:ext cx="2348470" cy="893821"/>
          </a:xfrm>
          <a:prstGeom prst="rect">
            <a:avLst/>
          </a:prstGeom>
        </p:spPr>
      </p:pic>
      <p:pic>
        <p:nvPicPr>
          <p:cNvPr id="9" name="Picture 8" descr="A bird sitting on a branch&#10;&#10;Description automatically generated">
            <a:extLst>
              <a:ext uri="{FF2B5EF4-FFF2-40B4-BE49-F238E27FC236}">
                <a16:creationId xmlns:a16="http://schemas.microsoft.com/office/drawing/2014/main" id="{FDD36DEA-EE3A-EF7F-6404-0A1B7228F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269" y="4731651"/>
            <a:ext cx="2523538" cy="1808666"/>
          </a:xfrm>
          <a:prstGeom prst="rect">
            <a:avLst/>
          </a:prstGeom>
        </p:spPr>
      </p:pic>
      <p:pic>
        <p:nvPicPr>
          <p:cNvPr id="10" name="Picture 9" descr="A small bird sits on a branch&#10;&#10;Description automatically generated with medium confidence">
            <a:extLst>
              <a:ext uri="{FF2B5EF4-FFF2-40B4-BE49-F238E27FC236}">
                <a16:creationId xmlns:a16="http://schemas.microsoft.com/office/drawing/2014/main" id="{4C93E8F4-57F3-33A0-9D57-363CA275F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3" t="14202" r="19661" b="11393"/>
          <a:stretch/>
        </p:blipFill>
        <p:spPr>
          <a:xfrm>
            <a:off x="9921445" y="4211148"/>
            <a:ext cx="2131751" cy="253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6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3C87-84AE-4724-ECD8-0B86C60D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45"/>
            <a:ext cx="10515600" cy="978722"/>
          </a:xfrm>
        </p:spPr>
        <p:txBody>
          <a:bodyPr/>
          <a:lstStyle/>
          <a:p>
            <a:r>
              <a:rPr lang="en-US" dirty="0"/>
              <a:t>Our Project: Bird Song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580A-1183-8031-43EF-4DDA6311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2566"/>
            <a:ext cx="10515600" cy="2497370"/>
          </a:xfrm>
        </p:spPr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Initial lesson with hands on activities with spectrograms and game</a:t>
            </a:r>
          </a:p>
          <a:p>
            <a:pPr lvl="1"/>
            <a:r>
              <a:rPr lang="en-US" dirty="0"/>
              <a:t>Children take our recorder home and leave it in their garden overnight</a:t>
            </a:r>
          </a:p>
          <a:p>
            <a:pPr lvl="1"/>
            <a:r>
              <a:rPr lang="en-US" dirty="0"/>
              <a:t>We </a:t>
            </a:r>
            <a:r>
              <a:rPr lang="en-US" dirty="0" err="1"/>
              <a:t>analyse</a:t>
            </a:r>
            <a:r>
              <a:rPr lang="en-US" dirty="0"/>
              <a:t> data and present results in follow-up visit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A graph of birds singing&#10;&#10;Description automatically generated with medium confidence">
            <a:extLst>
              <a:ext uri="{FF2B5EF4-FFF2-40B4-BE49-F238E27FC236}">
                <a16:creationId xmlns:a16="http://schemas.microsoft.com/office/drawing/2014/main" id="{654423FD-FCFA-8B9D-EAE2-DC9E7961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24" y="3579935"/>
            <a:ext cx="5383782" cy="3037472"/>
          </a:xfrm>
          <a:prstGeom prst="rect">
            <a:avLst/>
          </a:prstGeom>
        </p:spPr>
      </p:pic>
      <p:pic>
        <p:nvPicPr>
          <p:cNvPr id="7" name="Picture 6" descr="A black bird standing in the grass&#10;&#10;Description automatically generated">
            <a:extLst>
              <a:ext uri="{FF2B5EF4-FFF2-40B4-BE49-F238E27FC236}">
                <a16:creationId xmlns:a16="http://schemas.microsoft.com/office/drawing/2014/main" id="{9FA0E71C-53A4-1B29-0C70-D3AE86E7C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9" y="2882462"/>
            <a:ext cx="6175285" cy="35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nosaur with a body painted in the shape of a dinosaur&#10;&#10;Description automatically generated with medium confidence">
            <a:extLst>
              <a:ext uri="{FF2B5EF4-FFF2-40B4-BE49-F238E27FC236}">
                <a16:creationId xmlns:a16="http://schemas.microsoft.com/office/drawing/2014/main" id="{2F5688EA-C4F8-28D7-4FEA-5890126FD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0" r="353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09AD83-950F-5B54-D25A-D0EEECE2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Here’s how we think dinosaurs may have actually sounded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7AE1-9FD6-E428-3BF9-D045F1F9C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5" y="5676901"/>
            <a:ext cx="3306089" cy="66580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www.bbc.com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/future/article/20221212-the-mysterious-song-of-the-dinosaurs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8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3E4B7-9746-206F-6690-DF429D58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en-GB"/>
              <a:t>Songbirds in the City</a:t>
            </a:r>
            <a:endParaRPr lang="en-GB" dirty="0"/>
          </a:p>
        </p:txBody>
      </p:sp>
      <p:pic>
        <p:nvPicPr>
          <p:cNvPr id="11266" name="Picture 2" descr="Why cities should be designed for birds - Fast Company">
            <a:extLst>
              <a:ext uri="{FF2B5EF4-FFF2-40B4-BE49-F238E27FC236}">
                <a16:creationId xmlns:a16="http://schemas.microsoft.com/office/drawing/2014/main" id="{AF85BEF1-9C4A-A64A-9E27-5A8399377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" b="-2"/>
          <a:stretch/>
        </p:blipFill>
        <p:spPr bwMode="auto"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7468A-F5DD-D85F-EC5D-7ACB3987B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387" y="706460"/>
            <a:ext cx="4555782" cy="5445076"/>
          </a:xfrm>
        </p:spPr>
        <p:txBody>
          <a:bodyPr anchor="t">
            <a:normAutofit/>
          </a:bodyPr>
          <a:lstStyle/>
          <a:p>
            <a:r>
              <a:rPr lang="en-GB" sz="2600" dirty="0"/>
              <a:t>How does noise and human activity affect the evolution of communication?</a:t>
            </a:r>
          </a:p>
          <a:p>
            <a:r>
              <a:rPr lang="en-GB" sz="2600" dirty="0"/>
              <a:t>Noise from human activity may influence sound transmission</a:t>
            </a:r>
          </a:p>
          <a:p>
            <a:r>
              <a:rPr lang="en-GB" sz="2600" dirty="0"/>
              <a:t>Do birds in quieter areas sound more similar than birds in noisier areas?</a:t>
            </a:r>
          </a:p>
          <a:p>
            <a:r>
              <a:rPr lang="en-GB" sz="2600" dirty="0"/>
              <a:t>We need you to help us find out!</a:t>
            </a:r>
          </a:p>
        </p:txBody>
      </p:sp>
    </p:spTree>
    <p:extLst>
      <p:ext uri="{BB962C8B-B14F-4D97-AF65-F5344CB8AC3E}">
        <p14:creationId xmlns:p14="http://schemas.microsoft.com/office/powerpoint/2010/main" val="307981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41E9C-1095-1F89-8928-8E8D6068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en-GB" dirty="0"/>
              <a:t>Recording Boxes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3DD4B-16E4-CE53-2389-6932C4F81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r>
              <a:rPr lang="en-GB" sz="2000" dirty="0"/>
              <a:t>Your scientific equipment</a:t>
            </a:r>
          </a:p>
          <a:p>
            <a:r>
              <a:rPr lang="en-GB" sz="2000" dirty="0"/>
              <a:t>Make sure to set it up in a clear space, pointing in the direction of a bush or tree</a:t>
            </a:r>
          </a:p>
        </p:txBody>
      </p:sp>
      <p:pic>
        <p:nvPicPr>
          <p:cNvPr id="4" name="Picture 3" descr="A device attached to a tree&#10;&#10;Description automatically generated">
            <a:extLst>
              <a:ext uri="{FF2B5EF4-FFF2-40B4-BE49-F238E27FC236}">
                <a16:creationId xmlns:a16="http://schemas.microsoft.com/office/drawing/2014/main" id="{47B4912E-C243-B6A7-4A64-AC284E25B0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6" b="2242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240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CB54-6E40-DB0E-03FA-983DAAC9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Evolution in action!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76020-08B9-3285-A8A4-5E330EFC1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951" y="4216344"/>
            <a:ext cx="2895600" cy="12896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Let’s play Telephone</a:t>
            </a:r>
          </a:p>
        </p:txBody>
      </p:sp>
      <p:pic>
        <p:nvPicPr>
          <p:cNvPr id="4" name="Picture 2" descr="A rotary telephone with a dial&#10;&#10;Description automatically generated">
            <a:extLst>
              <a:ext uri="{FF2B5EF4-FFF2-40B4-BE49-F238E27FC236}">
                <a16:creationId xmlns:a16="http://schemas.microsoft.com/office/drawing/2014/main" id="{5255A846-778D-E1E4-2BDA-C42D84F8E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" b="2"/>
          <a:stretch/>
        </p:blipFill>
        <p:spPr bwMode="auto"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32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364</Words>
  <Application>Microsoft Macintosh PowerPoint</Application>
  <PresentationFormat>Widescreen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 Theme</vt:lpstr>
      <vt:lpstr>Teaching evolution without a time machine</vt:lpstr>
      <vt:lpstr>Context – National Curriculum Y6</vt:lpstr>
      <vt:lpstr>The Challenge: Evolution (as commonly understood) takes millions of years</vt:lpstr>
      <vt:lpstr>Our Project: Bird Song Science</vt:lpstr>
      <vt:lpstr>Our Project: Bird Song Science</vt:lpstr>
      <vt:lpstr>Here’s how we think dinosaurs may have actually sounded </vt:lpstr>
      <vt:lpstr>Songbirds in the City</vt:lpstr>
      <vt:lpstr>Recording Boxes</vt:lpstr>
      <vt:lpstr>Evolution in action!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Lachlan, Robert</dc:creator>
  <cp:lastModifiedBy>Lachlan, Robert</cp:lastModifiedBy>
  <cp:revision>4</cp:revision>
  <dcterms:created xsi:type="dcterms:W3CDTF">2024-06-19T14:01:45Z</dcterms:created>
  <dcterms:modified xsi:type="dcterms:W3CDTF">2024-06-19T21:14:52Z</dcterms:modified>
</cp:coreProperties>
</file>