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2.xml" ContentType="application/inkml+xml"/>
  <Override PartName="/ppt/notesSlides/notesSlide42.xml" ContentType="application/vnd.openxmlformats-officedocument.presentationml.notesSlide+xml"/>
  <Override PartName="/ppt/ink/ink3.xml" ContentType="application/inkml+xml"/>
  <Override PartName="/ppt/ink/ink4.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306" r:id="rId2"/>
    <p:sldId id="307" r:id="rId3"/>
    <p:sldId id="276" r:id="rId4"/>
    <p:sldId id="277" r:id="rId5"/>
    <p:sldId id="272" r:id="rId6"/>
    <p:sldId id="269" r:id="rId7"/>
    <p:sldId id="275" r:id="rId8"/>
    <p:sldId id="270" r:id="rId9"/>
    <p:sldId id="308" r:id="rId10"/>
    <p:sldId id="273" r:id="rId11"/>
    <p:sldId id="261" r:id="rId12"/>
    <p:sldId id="259" r:id="rId13"/>
    <p:sldId id="262" r:id="rId14"/>
    <p:sldId id="278" r:id="rId15"/>
    <p:sldId id="296" r:id="rId16"/>
    <p:sldId id="477" r:id="rId17"/>
    <p:sldId id="461" r:id="rId18"/>
    <p:sldId id="488" r:id="rId19"/>
    <p:sldId id="482" r:id="rId20"/>
    <p:sldId id="490" r:id="rId21"/>
    <p:sldId id="493" r:id="rId22"/>
    <p:sldId id="498" r:id="rId23"/>
    <p:sldId id="287" r:id="rId24"/>
    <p:sldId id="288" r:id="rId25"/>
    <p:sldId id="290" r:id="rId26"/>
    <p:sldId id="289" r:id="rId27"/>
    <p:sldId id="491" r:id="rId28"/>
    <p:sldId id="492" r:id="rId29"/>
    <p:sldId id="302" r:id="rId30"/>
    <p:sldId id="303" r:id="rId31"/>
    <p:sldId id="304" r:id="rId32"/>
    <p:sldId id="495" r:id="rId33"/>
    <p:sldId id="496" r:id="rId34"/>
    <p:sldId id="497" r:id="rId35"/>
    <p:sldId id="280" r:id="rId36"/>
    <p:sldId id="294" r:id="rId37"/>
    <p:sldId id="305" r:id="rId38"/>
    <p:sldId id="499" r:id="rId39"/>
    <p:sldId id="494" r:id="rId40"/>
    <p:sldId id="267" r:id="rId41"/>
    <p:sldId id="487" r:id="rId42"/>
    <p:sldId id="465" r:id="rId43"/>
    <p:sldId id="257" r:id="rId44"/>
    <p:sldId id="271" r:id="rId45"/>
    <p:sldId id="266" r:id="rId46"/>
  </p:sldIdLst>
  <p:sldSz cx="12192000" cy="6858000"/>
  <p:notesSz cx="6889750" cy="10021888"/>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141C39-6E2F-4959-859F-CF9253CCF0E3}" v="52" dt="2024-06-21T05:55:17.467"/>
    <p1510:client id="{6A395A26-9400-4145-9DB2-62B3C79A23CF}" v="59" dt="2024-06-21T12:36:28.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9" autoAdjust="0"/>
    <p:restoredTop sz="60315" autoAdjust="0"/>
  </p:normalViewPr>
  <p:slideViewPr>
    <p:cSldViewPr snapToGrid="0">
      <p:cViewPr varScale="1">
        <p:scale>
          <a:sx n="66" d="100"/>
          <a:sy n="66" d="100"/>
        </p:scale>
        <p:origin x="150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hollybemrose\Desktop\DClinPsy%20Training\Thesis%20Project\Write%20up\Results\grap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Users\hollybemrose\Desktop\DClinPsy%20Training\Thesis%20Project\Write%20up\Results\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hollybemrose\Desktop\DClinPsy%20Training\Thesis%20Project\Write%20up\Results\graph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en-GB" dirty="0"/>
              <a:t>NHS Digital Figures on Youth Probable Mental Health Disorders - England (%)</a:t>
            </a:r>
          </a:p>
        </c:rich>
      </c:tx>
      <c:layout>
        <c:manualLayout>
          <c:xMode val="edge"/>
          <c:yMode val="edge"/>
          <c:x val="0.177475845410628"/>
          <c:y val="0"/>
        </c:manualLayout>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6-16yrs</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Sheet1!$A$2:$A$4</c:f>
              <c:numCache>
                <c:formatCode>General</c:formatCode>
                <c:ptCount val="3"/>
                <c:pt idx="0">
                  <c:v>2017</c:v>
                </c:pt>
                <c:pt idx="1">
                  <c:v>2021</c:v>
                </c:pt>
                <c:pt idx="2">
                  <c:v>2023</c:v>
                </c:pt>
              </c:numCache>
            </c:numRef>
          </c:cat>
          <c:val>
            <c:numRef>
              <c:f>Sheet1!$B$2:$B$4</c:f>
              <c:numCache>
                <c:formatCode>General</c:formatCode>
                <c:ptCount val="3"/>
                <c:pt idx="0">
                  <c:v>11.6</c:v>
                </c:pt>
                <c:pt idx="1">
                  <c:v>17.399999999999999</c:v>
                </c:pt>
                <c:pt idx="2">
                  <c:v>20.3</c:v>
                </c:pt>
              </c:numCache>
            </c:numRef>
          </c:val>
          <c:smooth val="0"/>
          <c:extLst>
            <c:ext xmlns:c16="http://schemas.microsoft.com/office/drawing/2014/chart" uri="{C3380CC4-5D6E-409C-BE32-E72D297353CC}">
              <c16:uniqueId val="{00000000-2075-4DDA-9134-80689BAD81F5}"/>
            </c:ext>
          </c:extLst>
        </c:ser>
        <c:ser>
          <c:idx val="1"/>
          <c:order val="1"/>
          <c:tx>
            <c:strRef>
              <c:f>Sheet1!$C$1</c:f>
              <c:strCache>
                <c:ptCount val="1"/>
                <c:pt idx="0">
                  <c:v>17-19yrs</c:v>
                </c:pt>
              </c:strCache>
            </c:strRef>
          </c:tx>
          <c:spPr>
            <a:ln w="22225" cap="rnd" cmpd="sng" algn="ctr">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Sheet1!$A$2:$A$4</c:f>
              <c:numCache>
                <c:formatCode>General</c:formatCode>
                <c:ptCount val="3"/>
                <c:pt idx="0">
                  <c:v>2017</c:v>
                </c:pt>
                <c:pt idx="1">
                  <c:v>2021</c:v>
                </c:pt>
                <c:pt idx="2">
                  <c:v>2023</c:v>
                </c:pt>
              </c:numCache>
            </c:numRef>
          </c:cat>
          <c:val>
            <c:numRef>
              <c:f>Sheet1!$C$2:$C$4</c:f>
              <c:numCache>
                <c:formatCode>General</c:formatCode>
                <c:ptCount val="3"/>
                <c:pt idx="0">
                  <c:v>10.1</c:v>
                </c:pt>
                <c:pt idx="1">
                  <c:v>17.399999999999999</c:v>
                </c:pt>
                <c:pt idx="2">
                  <c:v>23.3</c:v>
                </c:pt>
              </c:numCache>
            </c:numRef>
          </c:val>
          <c:smooth val="0"/>
          <c:extLst>
            <c:ext xmlns:c16="http://schemas.microsoft.com/office/drawing/2014/chart" uri="{C3380CC4-5D6E-409C-BE32-E72D297353CC}">
              <c16:uniqueId val="{00000001-2075-4DDA-9134-80689BAD81F5}"/>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494977439"/>
        <c:axId val="1494966879"/>
      </c:lineChart>
      <c:catAx>
        <c:axId val="1494977439"/>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1494966879"/>
        <c:crosses val="autoZero"/>
        <c:auto val="1"/>
        <c:lblAlgn val="ctr"/>
        <c:lblOffset val="100"/>
        <c:noMultiLvlLbl val="0"/>
      </c:catAx>
      <c:valAx>
        <c:axId val="149496687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1494977439"/>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Sheet1!$A$26</c:f>
              <c:strCache>
                <c:ptCount val="1"/>
                <c:pt idx="0">
                  <c:v>Control</c:v>
                </c:pt>
              </c:strCache>
            </c:strRef>
          </c:tx>
          <c:spPr>
            <a:ln w="28575" cap="rnd">
              <a:solidFill>
                <a:schemeClr val="accent2"/>
              </a:solidFill>
              <a:prstDash val="dash"/>
              <a:round/>
            </a:ln>
            <a:effectLst/>
          </c:spPr>
          <c:marker>
            <c:symbol val="none"/>
          </c:marker>
          <c:cat>
            <c:strRef>
              <c:f>Sheet1!$B$25:$C$25</c:f>
              <c:strCache>
                <c:ptCount val="2"/>
                <c:pt idx="0">
                  <c:v>Pre</c:v>
                </c:pt>
                <c:pt idx="1">
                  <c:v>Post</c:v>
                </c:pt>
              </c:strCache>
            </c:strRef>
          </c:cat>
          <c:val>
            <c:numRef>
              <c:f>Sheet1!$B$26:$C$26</c:f>
              <c:numCache>
                <c:formatCode>General</c:formatCode>
                <c:ptCount val="2"/>
                <c:pt idx="0">
                  <c:v>3.22</c:v>
                </c:pt>
                <c:pt idx="1">
                  <c:v>4.3099999999999996</c:v>
                </c:pt>
              </c:numCache>
            </c:numRef>
          </c:val>
          <c:smooth val="0"/>
          <c:extLst>
            <c:ext xmlns:c16="http://schemas.microsoft.com/office/drawing/2014/chart" uri="{C3380CC4-5D6E-409C-BE32-E72D297353CC}">
              <c16:uniqueId val="{00000000-9570-B24C-9909-159EAF068C55}"/>
            </c:ext>
          </c:extLst>
        </c:ser>
        <c:ser>
          <c:idx val="1"/>
          <c:order val="1"/>
          <c:tx>
            <c:strRef>
              <c:f>Sheet1!$A$27</c:f>
              <c:strCache>
                <c:ptCount val="1"/>
                <c:pt idx="0">
                  <c:v>MindAid Youth</c:v>
                </c:pt>
              </c:strCache>
            </c:strRef>
          </c:tx>
          <c:spPr>
            <a:ln w="28575" cap="rnd">
              <a:solidFill>
                <a:srgbClr val="0070C0"/>
              </a:solidFill>
              <a:round/>
            </a:ln>
            <a:effectLst/>
          </c:spPr>
          <c:marker>
            <c:symbol val="none"/>
          </c:marker>
          <c:cat>
            <c:strRef>
              <c:f>Sheet1!$B$25:$C$25</c:f>
              <c:strCache>
                <c:ptCount val="2"/>
                <c:pt idx="0">
                  <c:v>Pre</c:v>
                </c:pt>
                <c:pt idx="1">
                  <c:v>Post</c:v>
                </c:pt>
              </c:strCache>
            </c:strRef>
          </c:cat>
          <c:val>
            <c:numRef>
              <c:f>Sheet1!$B$27:$C$27</c:f>
              <c:numCache>
                <c:formatCode>General</c:formatCode>
                <c:ptCount val="2"/>
                <c:pt idx="0">
                  <c:v>2.95</c:v>
                </c:pt>
                <c:pt idx="1">
                  <c:v>4.05</c:v>
                </c:pt>
              </c:numCache>
            </c:numRef>
          </c:val>
          <c:smooth val="0"/>
          <c:extLst>
            <c:ext xmlns:c16="http://schemas.microsoft.com/office/drawing/2014/chart" uri="{C3380CC4-5D6E-409C-BE32-E72D297353CC}">
              <c16:uniqueId val="{00000001-9570-B24C-9909-159EAF068C55}"/>
            </c:ext>
          </c:extLst>
        </c:ser>
        <c:dLbls>
          <c:showLegendKey val="0"/>
          <c:showVal val="0"/>
          <c:showCatName val="0"/>
          <c:showSerName val="0"/>
          <c:showPercent val="0"/>
          <c:showBubbleSize val="0"/>
        </c:dLbls>
        <c:smooth val="0"/>
        <c:axId val="19893855"/>
        <c:axId val="19906511"/>
      </c:lineChart>
      <c:catAx>
        <c:axId val="1989385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latin typeface="Arial" panose="020B0604020202020204" pitchFamily="34" charset="0"/>
                    <a:cs typeface="Arial" panose="020B0604020202020204" pitchFamily="34" charset="0"/>
                  </a:rPr>
                  <a:t>Timepoints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906511"/>
        <c:crosses val="autoZero"/>
        <c:auto val="1"/>
        <c:lblAlgn val="ctr"/>
        <c:lblOffset val="100"/>
        <c:noMultiLvlLbl val="0"/>
      </c:catAx>
      <c:valAx>
        <c:axId val="1990651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latin typeface="Arial" panose="020B0604020202020204" pitchFamily="34" charset="0"/>
                    <a:cs typeface="Arial" panose="020B0604020202020204" pitchFamily="34" charset="0"/>
                  </a:rPr>
                  <a:t>Eating</a:t>
                </a:r>
                <a:r>
                  <a:rPr lang="en-GB" baseline="0">
                    <a:latin typeface="Arial" panose="020B0604020202020204" pitchFamily="34" charset="0"/>
                    <a:cs typeface="Arial" panose="020B0604020202020204" pitchFamily="34" charset="0"/>
                  </a:rPr>
                  <a:t> disorder knowledge</a:t>
                </a:r>
                <a:endParaRPr lang="en-GB">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893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a:solidFill>
        <a:srgbClr val="003CC1"/>
      </a:solid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Sheet1!$A$10</c:f>
              <c:strCache>
                <c:ptCount val="1"/>
                <c:pt idx="0">
                  <c:v>Control</c:v>
                </c:pt>
              </c:strCache>
            </c:strRef>
          </c:tx>
          <c:spPr>
            <a:ln w="28575" cap="rnd">
              <a:solidFill>
                <a:schemeClr val="accent2"/>
              </a:solidFill>
              <a:prstDash val="dash"/>
              <a:round/>
            </a:ln>
            <a:effectLst/>
          </c:spPr>
          <c:marker>
            <c:symbol val="none"/>
          </c:marker>
          <c:cat>
            <c:strRef>
              <c:f>Sheet1!$B$9:$C$9</c:f>
              <c:strCache>
                <c:ptCount val="2"/>
                <c:pt idx="0">
                  <c:v>Pre</c:v>
                </c:pt>
                <c:pt idx="1">
                  <c:v>Post</c:v>
                </c:pt>
              </c:strCache>
            </c:strRef>
          </c:cat>
          <c:val>
            <c:numRef>
              <c:f>Sheet1!$B$10:$C$10</c:f>
              <c:numCache>
                <c:formatCode>General</c:formatCode>
                <c:ptCount val="2"/>
                <c:pt idx="0">
                  <c:v>3.1</c:v>
                </c:pt>
                <c:pt idx="1">
                  <c:v>2.98</c:v>
                </c:pt>
              </c:numCache>
            </c:numRef>
          </c:val>
          <c:smooth val="0"/>
          <c:extLst>
            <c:ext xmlns:c16="http://schemas.microsoft.com/office/drawing/2014/chart" uri="{C3380CC4-5D6E-409C-BE32-E72D297353CC}">
              <c16:uniqueId val="{00000000-386C-FA44-80C4-4101A1159E74}"/>
            </c:ext>
          </c:extLst>
        </c:ser>
        <c:ser>
          <c:idx val="1"/>
          <c:order val="1"/>
          <c:tx>
            <c:strRef>
              <c:f>Sheet1!$A$11</c:f>
              <c:strCache>
                <c:ptCount val="1"/>
                <c:pt idx="0">
                  <c:v>MindAid Youth</c:v>
                </c:pt>
              </c:strCache>
            </c:strRef>
          </c:tx>
          <c:spPr>
            <a:ln w="28575" cap="rnd">
              <a:solidFill>
                <a:srgbClr val="0070C0"/>
              </a:solidFill>
              <a:round/>
            </a:ln>
            <a:effectLst/>
          </c:spPr>
          <c:marker>
            <c:symbol val="none"/>
          </c:marker>
          <c:cat>
            <c:strRef>
              <c:f>Sheet1!$B$9:$C$9</c:f>
              <c:strCache>
                <c:ptCount val="2"/>
                <c:pt idx="0">
                  <c:v>Pre</c:v>
                </c:pt>
                <c:pt idx="1">
                  <c:v>Post</c:v>
                </c:pt>
              </c:strCache>
            </c:strRef>
          </c:cat>
          <c:val>
            <c:numRef>
              <c:f>Sheet1!$B$11:$C$11</c:f>
              <c:numCache>
                <c:formatCode>General</c:formatCode>
                <c:ptCount val="2"/>
                <c:pt idx="0">
                  <c:v>2.72</c:v>
                </c:pt>
                <c:pt idx="1">
                  <c:v>3.12</c:v>
                </c:pt>
              </c:numCache>
            </c:numRef>
          </c:val>
          <c:smooth val="0"/>
          <c:extLst>
            <c:ext xmlns:c16="http://schemas.microsoft.com/office/drawing/2014/chart" uri="{C3380CC4-5D6E-409C-BE32-E72D297353CC}">
              <c16:uniqueId val="{00000001-386C-FA44-80C4-4101A1159E74}"/>
            </c:ext>
          </c:extLst>
        </c:ser>
        <c:dLbls>
          <c:showLegendKey val="0"/>
          <c:showVal val="0"/>
          <c:showCatName val="0"/>
          <c:showSerName val="0"/>
          <c:showPercent val="0"/>
          <c:showBubbleSize val="0"/>
        </c:dLbls>
        <c:smooth val="0"/>
        <c:axId val="2136022640"/>
        <c:axId val="20259279"/>
      </c:lineChart>
      <c:catAx>
        <c:axId val="21360226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latin typeface="Arial" panose="020B0604020202020204" pitchFamily="34" charset="0"/>
                    <a:cs typeface="Arial" panose="020B0604020202020204" pitchFamily="34" charset="0"/>
                  </a:rPr>
                  <a:t>Timepoints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259279"/>
        <c:crosses val="autoZero"/>
        <c:auto val="1"/>
        <c:lblAlgn val="ctr"/>
        <c:lblOffset val="100"/>
        <c:noMultiLvlLbl val="0"/>
      </c:catAx>
      <c:valAx>
        <c:axId val="20259279"/>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latin typeface="Arial" panose="020B0604020202020204" pitchFamily="34" charset="0"/>
                    <a:cs typeface="Arial" panose="020B0604020202020204" pitchFamily="34" charset="0"/>
                  </a:rPr>
                  <a:t>Conduct</a:t>
                </a:r>
                <a:r>
                  <a:rPr lang="en-GB" baseline="0">
                    <a:latin typeface="Arial" panose="020B0604020202020204" pitchFamily="34" charset="0"/>
                    <a:cs typeface="Arial" panose="020B0604020202020204" pitchFamily="34" charset="0"/>
                  </a:rPr>
                  <a:t> disorder knowledge</a:t>
                </a:r>
                <a:endParaRPr lang="en-GB">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6022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a:solidFill>
        <a:srgbClr val="003CC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Sheet1!$A$16</c:f>
              <c:strCache>
                <c:ptCount val="1"/>
                <c:pt idx="0">
                  <c:v>Control</c:v>
                </c:pt>
              </c:strCache>
            </c:strRef>
          </c:tx>
          <c:spPr>
            <a:ln w="28575" cap="rnd">
              <a:solidFill>
                <a:schemeClr val="accent2"/>
              </a:solidFill>
              <a:prstDash val="dash"/>
              <a:round/>
            </a:ln>
            <a:effectLst/>
          </c:spPr>
          <c:marker>
            <c:symbol val="none"/>
          </c:marker>
          <c:cat>
            <c:strRef>
              <c:f>Sheet1!$B$15:$C$15</c:f>
              <c:strCache>
                <c:ptCount val="2"/>
                <c:pt idx="0">
                  <c:v>Pre</c:v>
                </c:pt>
                <c:pt idx="1">
                  <c:v>Post</c:v>
                </c:pt>
              </c:strCache>
            </c:strRef>
          </c:cat>
          <c:val>
            <c:numRef>
              <c:f>Sheet1!$B$16:$C$16</c:f>
              <c:numCache>
                <c:formatCode>General</c:formatCode>
                <c:ptCount val="2"/>
                <c:pt idx="0">
                  <c:v>5.49</c:v>
                </c:pt>
                <c:pt idx="1">
                  <c:v>5.6</c:v>
                </c:pt>
              </c:numCache>
            </c:numRef>
          </c:val>
          <c:smooth val="0"/>
          <c:extLst>
            <c:ext xmlns:c16="http://schemas.microsoft.com/office/drawing/2014/chart" uri="{C3380CC4-5D6E-409C-BE32-E72D297353CC}">
              <c16:uniqueId val="{00000000-66D9-6748-B3DE-F47637ACC5F6}"/>
            </c:ext>
          </c:extLst>
        </c:ser>
        <c:ser>
          <c:idx val="1"/>
          <c:order val="1"/>
          <c:tx>
            <c:strRef>
              <c:f>Sheet1!$A$17</c:f>
              <c:strCache>
                <c:ptCount val="1"/>
                <c:pt idx="0">
                  <c:v>MindAid Youth</c:v>
                </c:pt>
              </c:strCache>
            </c:strRef>
          </c:tx>
          <c:spPr>
            <a:ln w="28575" cap="rnd">
              <a:solidFill>
                <a:srgbClr val="0070C0"/>
              </a:solidFill>
              <a:round/>
            </a:ln>
            <a:effectLst/>
          </c:spPr>
          <c:marker>
            <c:symbol val="none"/>
          </c:marker>
          <c:cat>
            <c:strRef>
              <c:f>Sheet1!$B$15:$C$15</c:f>
              <c:strCache>
                <c:ptCount val="2"/>
                <c:pt idx="0">
                  <c:v>Pre</c:v>
                </c:pt>
                <c:pt idx="1">
                  <c:v>Post</c:v>
                </c:pt>
              </c:strCache>
            </c:strRef>
          </c:cat>
          <c:val>
            <c:numRef>
              <c:f>Sheet1!$B$17:$C$17</c:f>
              <c:numCache>
                <c:formatCode>General</c:formatCode>
                <c:ptCount val="2"/>
                <c:pt idx="0">
                  <c:v>4.95</c:v>
                </c:pt>
                <c:pt idx="1">
                  <c:v>4.7300000000000004</c:v>
                </c:pt>
              </c:numCache>
            </c:numRef>
          </c:val>
          <c:smooth val="0"/>
          <c:extLst>
            <c:ext xmlns:c16="http://schemas.microsoft.com/office/drawing/2014/chart" uri="{C3380CC4-5D6E-409C-BE32-E72D297353CC}">
              <c16:uniqueId val="{00000001-66D9-6748-B3DE-F47637ACC5F6}"/>
            </c:ext>
          </c:extLst>
        </c:ser>
        <c:dLbls>
          <c:showLegendKey val="0"/>
          <c:showVal val="0"/>
          <c:showCatName val="0"/>
          <c:showSerName val="0"/>
          <c:showPercent val="0"/>
          <c:showBubbleSize val="0"/>
        </c:dLbls>
        <c:smooth val="0"/>
        <c:axId val="34548191"/>
        <c:axId val="34488991"/>
      </c:lineChart>
      <c:catAx>
        <c:axId val="345481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latin typeface="Arial" panose="020B0604020202020204" pitchFamily="34" charset="0"/>
                    <a:cs typeface="Arial" panose="020B0604020202020204" pitchFamily="34" charset="0"/>
                  </a:rPr>
                  <a:t>Timepoints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4488991"/>
        <c:crosses val="autoZero"/>
        <c:auto val="1"/>
        <c:lblAlgn val="ctr"/>
        <c:lblOffset val="100"/>
        <c:noMultiLvlLbl val="0"/>
      </c:catAx>
      <c:valAx>
        <c:axId val="3448899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latin typeface="Arial" panose="020B0604020202020204" pitchFamily="34" charset="0"/>
                    <a:cs typeface="Arial" panose="020B0604020202020204" pitchFamily="34" charset="0"/>
                  </a:rPr>
                  <a:t>Depression knowledge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45481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a:solidFill>
        <a:srgbClr val="003CC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769A27-88DB-446F-A2D1-392774295B8E}" type="doc">
      <dgm:prSet loTypeId="urn:microsoft.com/office/officeart/2005/8/layout/hProcess9" loCatId="process" qsTypeId="urn:microsoft.com/office/officeart/2005/8/quickstyle/simple1" qsCatId="simple" csTypeId="urn:microsoft.com/office/officeart/2005/8/colors/accent1_2" csCatId="accent1" phldr="1"/>
      <dgm:spPr/>
    </dgm:pt>
    <dgm:pt modelId="{E1FF7867-93B0-438C-B3C0-4505F26F7130}">
      <dgm:prSet phldrT="[Text]"/>
      <dgm:spPr/>
      <dgm:t>
        <a:bodyPr/>
        <a:lstStyle/>
        <a:p>
          <a:r>
            <a:rPr lang="en-GB" dirty="0"/>
            <a:t>1 in 9</a:t>
          </a:r>
        </a:p>
      </dgm:t>
    </dgm:pt>
    <dgm:pt modelId="{99E19383-2A3F-4DFA-852C-A6916ACBA426}" type="parTrans" cxnId="{8373EAC1-E475-41F7-B255-9C9CC2C709CD}">
      <dgm:prSet/>
      <dgm:spPr/>
      <dgm:t>
        <a:bodyPr/>
        <a:lstStyle/>
        <a:p>
          <a:endParaRPr lang="en-GB"/>
        </a:p>
      </dgm:t>
    </dgm:pt>
    <dgm:pt modelId="{F5776C37-BD95-4D79-A6EC-83A651902F75}" type="sibTrans" cxnId="{8373EAC1-E475-41F7-B255-9C9CC2C709CD}">
      <dgm:prSet/>
      <dgm:spPr/>
      <dgm:t>
        <a:bodyPr/>
        <a:lstStyle/>
        <a:p>
          <a:endParaRPr lang="en-GB"/>
        </a:p>
      </dgm:t>
    </dgm:pt>
    <dgm:pt modelId="{D3E08DDD-67CD-4CAF-8D15-7897E4FBFEDC}">
      <dgm:prSet phldrT="[Text]"/>
      <dgm:spPr/>
      <dgm:t>
        <a:bodyPr/>
        <a:lstStyle/>
        <a:p>
          <a:r>
            <a:rPr lang="en-GB" dirty="0"/>
            <a:t>1 in 5</a:t>
          </a:r>
        </a:p>
      </dgm:t>
    </dgm:pt>
    <dgm:pt modelId="{40B0C86B-CD95-4F3D-948E-8701DC80DCE1}" type="parTrans" cxnId="{9441C501-81DC-4F45-A77F-A7CEB91238A9}">
      <dgm:prSet/>
      <dgm:spPr/>
      <dgm:t>
        <a:bodyPr/>
        <a:lstStyle/>
        <a:p>
          <a:endParaRPr lang="en-GB"/>
        </a:p>
      </dgm:t>
    </dgm:pt>
    <dgm:pt modelId="{6E17F860-78DE-4B5D-96BD-A1B83C35A479}" type="sibTrans" cxnId="{9441C501-81DC-4F45-A77F-A7CEB91238A9}">
      <dgm:prSet/>
      <dgm:spPr/>
      <dgm:t>
        <a:bodyPr/>
        <a:lstStyle/>
        <a:p>
          <a:endParaRPr lang="en-GB"/>
        </a:p>
      </dgm:t>
    </dgm:pt>
    <dgm:pt modelId="{CF164A70-7F38-4119-BB72-91A2268F2B26}" type="pres">
      <dgm:prSet presAssocID="{ED769A27-88DB-446F-A2D1-392774295B8E}" presName="CompostProcess" presStyleCnt="0">
        <dgm:presLayoutVars>
          <dgm:dir/>
          <dgm:resizeHandles val="exact"/>
        </dgm:presLayoutVars>
      </dgm:prSet>
      <dgm:spPr/>
    </dgm:pt>
    <dgm:pt modelId="{902B7AAD-D9F4-4245-A228-1AC942358061}" type="pres">
      <dgm:prSet presAssocID="{ED769A27-88DB-446F-A2D1-392774295B8E}" presName="arrow" presStyleLbl="bgShp" presStyleIdx="0" presStyleCnt="1" custLinFactY="7179" custLinFactNeighborX="-12492" custLinFactNeighborY="100000"/>
      <dgm:spPr/>
    </dgm:pt>
    <dgm:pt modelId="{E1BD1AA3-B178-43BE-AA5F-C719B0A9E4FB}" type="pres">
      <dgm:prSet presAssocID="{ED769A27-88DB-446F-A2D1-392774295B8E}" presName="linearProcess" presStyleCnt="0"/>
      <dgm:spPr/>
    </dgm:pt>
    <dgm:pt modelId="{AD2175CB-A39E-461D-89E8-5ADAAF4E4C86}" type="pres">
      <dgm:prSet presAssocID="{E1FF7867-93B0-438C-B3C0-4505F26F7130}" presName="textNode" presStyleLbl="node1" presStyleIdx="0" presStyleCnt="2" custLinFactX="-40913" custLinFactNeighborX="-100000" custLinFactNeighborY="6501">
        <dgm:presLayoutVars>
          <dgm:bulletEnabled val="1"/>
        </dgm:presLayoutVars>
      </dgm:prSet>
      <dgm:spPr/>
    </dgm:pt>
    <dgm:pt modelId="{1A93F2E5-E3BC-4E4C-8CDE-9504B6671092}" type="pres">
      <dgm:prSet presAssocID="{F5776C37-BD95-4D79-A6EC-83A651902F75}" presName="sibTrans" presStyleCnt="0"/>
      <dgm:spPr/>
    </dgm:pt>
    <dgm:pt modelId="{6F166EF4-08B9-479B-A59B-58206F940DDB}" type="pres">
      <dgm:prSet presAssocID="{D3E08DDD-67CD-4CAF-8D15-7897E4FBFEDC}" presName="textNode" presStyleLbl="node1" presStyleIdx="1" presStyleCnt="2" custScaleX="91956" custLinFactNeighborX="-12174" custLinFactNeighborY="3528">
        <dgm:presLayoutVars>
          <dgm:bulletEnabled val="1"/>
        </dgm:presLayoutVars>
      </dgm:prSet>
      <dgm:spPr/>
    </dgm:pt>
  </dgm:ptLst>
  <dgm:cxnLst>
    <dgm:cxn modelId="{9441C501-81DC-4F45-A77F-A7CEB91238A9}" srcId="{ED769A27-88DB-446F-A2D1-392774295B8E}" destId="{D3E08DDD-67CD-4CAF-8D15-7897E4FBFEDC}" srcOrd="1" destOrd="0" parTransId="{40B0C86B-CD95-4F3D-948E-8701DC80DCE1}" sibTransId="{6E17F860-78DE-4B5D-96BD-A1B83C35A479}"/>
    <dgm:cxn modelId="{31682118-3B2B-4EAC-B286-9E5214F651D1}" type="presOf" srcId="{D3E08DDD-67CD-4CAF-8D15-7897E4FBFEDC}" destId="{6F166EF4-08B9-479B-A59B-58206F940DDB}" srcOrd="0" destOrd="0" presId="urn:microsoft.com/office/officeart/2005/8/layout/hProcess9"/>
    <dgm:cxn modelId="{91BC7380-42AD-4957-967B-6CE4DE7918A9}" type="presOf" srcId="{E1FF7867-93B0-438C-B3C0-4505F26F7130}" destId="{AD2175CB-A39E-461D-89E8-5ADAAF4E4C86}" srcOrd="0" destOrd="0" presId="urn:microsoft.com/office/officeart/2005/8/layout/hProcess9"/>
    <dgm:cxn modelId="{8373EAC1-E475-41F7-B255-9C9CC2C709CD}" srcId="{ED769A27-88DB-446F-A2D1-392774295B8E}" destId="{E1FF7867-93B0-438C-B3C0-4505F26F7130}" srcOrd="0" destOrd="0" parTransId="{99E19383-2A3F-4DFA-852C-A6916ACBA426}" sibTransId="{F5776C37-BD95-4D79-A6EC-83A651902F75}"/>
    <dgm:cxn modelId="{ED4BC7F0-EA2A-48EB-83BA-1FD31B9DF1AC}" type="presOf" srcId="{ED769A27-88DB-446F-A2D1-392774295B8E}" destId="{CF164A70-7F38-4119-BB72-91A2268F2B26}" srcOrd="0" destOrd="0" presId="urn:microsoft.com/office/officeart/2005/8/layout/hProcess9"/>
    <dgm:cxn modelId="{41F6CADD-E1EC-4F7D-9EF0-B8FA12B92B4D}" type="presParOf" srcId="{CF164A70-7F38-4119-BB72-91A2268F2B26}" destId="{902B7AAD-D9F4-4245-A228-1AC942358061}" srcOrd="0" destOrd="0" presId="urn:microsoft.com/office/officeart/2005/8/layout/hProcess9"/>
    <dgm:cxn modelId="{4F155B24-9273-4D6B-9C36-C552E99299C2}" type="presParOf" srcId="{CF164A70-7F38-4119-BB72-91A2268F2B26}" destId="{E1BD1AA3-B178-43BE-AA5F-C719B0A9E4FB}" srcOrd="1" destOrd="0" presId="urn:microsoft.com/office/officeart/2005/8/layout/hProcess9"/>
    <dgm:cxn modelId="{FB9EA9A7-8073-45FE-B20F-8082FD9A4B8E}" type="presParOf" srcId="{E1BD1AA3-B178-43BE-AA5F-C719B0A9E4FB}" destId="{AD2175CB-A39E-461D-89E8-5ADAAF4E4C86}" srcOrd="0" destOrd="0" presId="urn:microsoft.com/office/officeart/2005/8/layout/hProcess9"/>
    <dgm:cxn modelId="{EEDED79E-1A65-4186-9E66-D760F9ABC22D}" type="presParOf" srcId="{E1BD1AA3-B178-43BE-AA5F-C719B0A9E4FB}" destId="{1A93F2E5-E3BC-4E4C-8CDE-9504B6671092}" srcOrd="1" destOrd="0" presId="urn:microsoft.com/office/officeart/2005/8/layout/hProcess9"/>
    <dgm:cxn modelId="{88A6CF51-5B0B-4E47-A1A1-757C9DB01AEB}" type="presParOf" srcId="{E1BD1AA3-B178-43BE-AA5F-C719B0A9E4FB}" destId="{6F166EF4-08B9-479B-A59B-58206F940DDB}"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876E0D-8A70-405F-83DB-1128B1DFC3AE}"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26FBA74F-A3C3-44EC-8C5C-4F532CFE9BEA}">
      <dgm:prSet/>
      <dgm:spPr/>
      <dgm:t>
        <a:bodyPr/>
        <a:lstStyle/>
        <a:p>
          <a:r>
            <a:rPr lang="en-GB" dirty="0"/>
            <a:t>5x more likely to have been bullied in-person or online</a:t>
          </a:r>
          <a:endParaRPr lang="en-US" dirty="0"/>
        </a:p>
      </dgm:t>
    </dgm:pt>
    <dgm:pt modelId="{758FAD53-0C3A-4D99-A295-C096DE23B7B7}" type="parTrans" cxnId="{1CCDA634-994B-4BC6-A53B-BC86179CB2CA}">
      <dgm:prSet/>
      <dgm:spPr/>
      <dgm:t>
        <a:bodyPr/>
        <a:lstStyle/>
        <a:p>
          <a:endParaRPr lang="en-US"/>
        </a:p>
      </dgm:t>
    </dgm:pt>
    <dgm:pt modelId="{9685EBBA-E22F-4F69-B8C4-A06D986AE118}" type="sibTrans" cxnId="{1CCDA634-994B-4BC6-A53B-BC86179CB2CA}">
      <dgm:prSet/>
      <dgm:spPr/>
      <dgm:t>
        <a:bodyPr/>
        <a:lstStyle/>
        <a:p>
          <a:endParaRPr lang="en-US"/>
        </a:p>
      </dgm:t>
    </dgm:pt>
    <dgm:pt modelId="{4D5CA367-9A2F-45E7-8B62-3161094CB192}">
      <dgm:prSet/>
      <dgm:spPr/>
      <dgm:t>
        <a:bodyPr/>
        <a:lstStyle/>
        <a:p>
          <a:r>
            <a:rPr lang="en-GB" dirty="0"/>
            <a:t>3x more likely to find extra-curriculars or socialising with friends unaffordable</a:t>
          </a:r>
          <a:endParaRPr lang="en-US" dirty="0"/>
        </a:p>
      </dgm:t>
    </dgm:pt>
    <dgm:pt modelId="{C2A1B2D0-94BA-46BC-A15D-C7CBC74F1CF6}" type="parTrans" cxnId="{92262691-7EB4-4BBD-AA8B-28CAE6BAB4D6}">
      <dgm:prSet/>
      <dgm:spPr/>
      <dgm:t>
        <a:bodyPr/>
        <a:lstStyle/>
        <a:p>
          <a:endParaRPr lang="en-US"/>
        </a:p>
      </dgm:t>
    </dgm:pt>
    <dgm:pt modelId="{C83FAE90-D9EF-497A-B07F-2ACC95254904}" type="sibTrans" cxnId="{92262691-7EB4-4BBD-AA8B-28CAE6BAB4D6}">
      <dgm:prSet/>
      <dgm:spPr/>
      <dgm:t>
        <a:bodyPr/>
        <a:lstStyle/>
        <a:p>
          <a:endParaRPr lang="en-US"/>
        </a:p>
      </dgm:t>
    </dgm:pt>
    <dgm:pt modelId="{401365D2-5804-473F-BFCA-3439F44E6798}" type="pres">
      <dgm:prSet presAssocID="{B6876E0D-8A70-405F-83DB-1128B1DFC3AE}" presName="diagram" presStyleCnt="0">
        <dgm:presLayoutVars>
          <dgm:chPref val="1"/>
          <dgm:dir/>
          <dgm:animOne val="branch"/>
          <dgm:animLvl val="lvl"/>
          <dgm:resizeHandles/>
        </dgm:presLayoutVars>
      </dgm:prSet>
      <dgm:spPr/>
    </dgm:pt>
    <dgm:pt modelId="{E451F6FF-E7A9-40FC-A5F4-18EA9114F591}" type="pres">
      <dgm:prSet presAssocID="{26FBA74F-A3C3-44EC-8C5C-4F532CFE9BEA}" presName="root" presStyleCnt="0"/>
      <dgm:spPr/>
    </dgm:pt>
    <dgm:pt modelId="{0DEAFB4A-B29F-40A1-9A00-FDB13489B04D}" type="pres">
      <dgm:prSet presAssocID="{26FBA74F-A3C3-44EC-8C5C-4F532CFE9BEA}" presName="rootComposite" presStyleCnt="0"/>
      <dgm:spPr/>
    </dgm:pt>
    <dgm:pt modelId="{898009EB-FCFC-478D-B907-A4F08445E599}" type="pres">
      <dgm:prSet presAssocID="{26FBA74F-A3C3-44EC-8C5C-4F532CFE9BEA}" presName="rootText" presStyleLbl="node1" presStyleIdx="0" presStyleCnt="2"/>
      <dgm:spPr/>
    </dgm:pt>
    <dgm:pt modelId="{700D39EB-590E-473A-B7B8-72B2B406648A}" type="pres">
      <dgm:prSet presAssocID="{26FBA74F-A3C3-44EC-8C5C-4F532CFE9BEA}" presName="rootConnector" presStyleLbl="node1" presStyleIdx="0" presStyleCnt="2"/>
      <dgm:spPr/>
    </dgm:pt>
    <dgm:pt modelId="{43954A9A-350F-406F-A9D1-249360AE6DC2}" type="pres">
      <dgm:prSet presAssocID="{26FBA74F-A3C3-44EC-8C5C-4F532CFE9BEA}" presName="childShape" presStyleCnt="0"/>
      <dgm:spPr/>
    </dgm:pt>
    <dgm:pt modelId="{EFAF49AF-797A-464F-9B23-526F6DB8D6FC}" type="pres">
      <dgm:prSet presAssocID="{4D5CA367-9A2F-45E7-8B62-3161094CB192}" presName="root" presStyleCnt="0"/>
      <dgm:spPr/>
    </dgm:pt>
    <dgm:pt modelId="{265BBA35-F94F-4857-95F0-159BDCF48DE0}" type="pres">
      <dgm:prSet presAssocID="{4D5CA367-9A2F-45E7-8B62-3161094CB192}" presName="rootComposite" presStyleCnt="0"/>
      <dgm:spPr/>
    </dgm:pt>
    <dgm:pt modelId="{9790F24C-603C-478A-B313-E21BFAF37C5D}" type="pres">
      <dgm:prSet presAssocID="{4D5CA367-9A2F-45E7-8B62-3161094CB192}" presName="rootText" presStyleLbl="node1" presStyleIdx="1" presStyleCnt="2"/>
      <dgm:spPr/>
    </dgm:pt>
    <dgm:pt modelId="{1CD01FB2-4F32-4189-9D17-AB12B4D528D5}" type="pres">
      <dgm:prSet presAssocID="{4D5CA367-9A2F-45E7-8B62-3161094CB192}" presName="rootConnector" presStyleLbl="node1" presStyleIdx="1" presStyleCnt="2"/>
      <dgm:spPr/>
    </dgm:pt>
    <dgm:pt modelId="{9F6AE852-FE00-451C-8D57-F9261F5EB257}" type="pres">
      <dgm:prSet presAssocID="{4D5CA367-9A2F-45E7-8B62-3161094CB192}" presName="childShape" presStyleCnt="0"/>
      <dgm:spPr/>
    </dgm:pt>
  </dgm:ptLst>
  <dgm:cxnLst>
    <dgm:cxn modelId="{2C494905-ACA8-4710-8D6F-62E6BDDA1028}" type="presOf" srcId="{4D5CA367-9A2F-45E7-8B62-3161094CB192}" destId="{1CD01FB2-4F32-4189-9D17-AB12B4D528D5}" srcOrd="1" destOrd="0" presId="urn:microsoft.com/office/officeart/2005/8/layout/hierarchy3"/>
    <dgm:cxn modelId="{1CCDA634-994B-4BC6-A53B-BC86179CB2CA}" srcId="{B6876E0D-8A70-405F-83DB-1128B1DFC3AE}" destId="{26FBA74F-A3C3-44EC-8C5C-4F532CFE9BEA}" srcOrd="0" destOrd="0" parTransId="{758FAD53-0C3A-4D99-A295-C096DE23B7B7}" sibTransId="{9685EBBA-E22F-4F69-B8C4-A06D986AE118}"/>
    <dgm:cxn modelId="{37563D40-9145-45E3-B7E7-283BECDE3A34}" type="presOf" srcId="{B6876E0D-8A70-405F-83DB-1128B1DFC3AE}" destId="{401365D2-5804-473F-BFCA-3439F44E6798}" srcOrd="0" destOrd="0" presId="urn:microsoft.com/office/officeart/2005/8/layout/hierarchy3"/>
    <dgm:cxn modelId="{B1FF785E-5726-4174-BA6B-7244A52F52A0}" type="presOf" srcId="{4D5CA367-9A2F-45E7-8B62-3161094CB192}" destId="{9790F24C-603C-478A-B313-E21BFAF37C5D}" srcOrd="0" destOrd="0" presId="urn:microsoft.com/office/officeart/2005/8/layout/hierarchy3"/>
    <dgm:cxn modelId="{5EF5BA74-FA2F-43B8-A773-5652D901CCAE}" type="presOf" srcId="{26FBA74F-A3C3-44EC-8C5C-4F532CFE9BEA}" destId="{700D39EB-590E-473A-B7B8-72B2B406648A}" srcOrd="1" destOrd="0" presId="urn:microsoft.com/office/officeart/2005/8/layout/hierarchy3"/>
    <dgm:cxn modelId="{F6E3FE7A-EB51-4DA5-829E-825448D08A6E}" type="presOf" srcId="{26FBA74F-A3C3-44EC-8C5C-4F532CFE9BEA}" destId="{898009EB-FCFC-478D-B907-A4F08445E599}" srcOrd="0" destOrd="0" presId="urn:microsoft.com/office/officeart/2005/8/layout/hierarchy3"/>
    <dgm:cxn modelId="{92262691-7EB4-4BBD-AA8B-28CAE6BAB4D6}" srcId="{B6876E0D-8A70-405F-83DB-1128B1DFC3AE}" destId="{4D5CA367-9A2F-45E7-8B62-3161094CB192}" srcOrd="1" destOrd="0" parTransId="{C2A1B2D0-94BA-46BC-A15D-C7CBC74F1CF6}" sibTransId="{C83FAE90-D9EF-497A-B07F-2ACC95254904}"/>
    <dgm:cxn modelId="{EA02860F-B86D-4776-BAC1-F612A7518179}" type="presParOf" srcId="{401365D2-5804-473F-BFCA-3439F44E6798}" destId="{E451F6FF-E7A9-40FC-A5F4-18EA9114F591}" srcOrd="0" destOrd="0" presId="urn:microsoft.com/office/officeart/2005/8/layout/hierarchy3"/>
    <dgm:cxn modelId="{64DACB90-DAA4-4866-A28B-60A8DA11592B}" type="presParOf" srcId="{E451F6FF-E7A9-40FC-A5F4-18EA9114F591}" destId="{0DEAFB4A-B29F-40A1-9A00-FDB13489B04D}" srcOrd="0" destOrd="0" presId="urn:microsoft.com/office/officeart/2005/8/layout/hierarchy3"/>
    <dgm:cxn modelId="{56F57852-B5B6-4317-80FA-8F2087773B19}" type="presParOf" srcId="{0DEAFB4A-B29F-40A1-9A00-FDB13489B04D}" destId="{898009EB-FCFC-478D-B907-A4F08445E599}" srcOrd="0" destOrd="0" presId="urn:microsoft.com/office/officeart/2005/8/layout/hierarchy3"/>
    <dgm:cxn modelId="{AAE3F3BE-9E2C-41D3-906B-C67501DE2F39}" type="presParOf" srcId="{0DEAFB4A-B29F-40A1-9A00-FDB13489B04D}" destId="{700D39EB-590E-473A-B7B8-72B2B406648A}" srcOrd="1" destOrd="0" presId="urn:microsoft.com/office/officeart/2005/8/layout/hierarchy3"/>
    <dgm:cxn modelId="{3F7304E7-6B12-4BAF-89A9-D01DAC28C759}" type="presParOf" srcId="{E451F6FF-E7A9-40FC-A5F4-18EA9114F591}" destId="{43954A9A-350F-406F-A9D1-249360AE6DC2}" srcOrd="1" destOrd="0" presId="urn:microsoft.com/office/officeart/2005/8/layout/hierarchy3"/>
    <dgm:cxn modelId="{EB5F3A86-6DCC-49AC-9CED-683F5747F63A}" type="presParOf" srcId="{401365D2-5804-473F-BFCA-3439F44E6798}" destId="{EFAF49AF-797A-464F-9B23-526F6DB8D6FC}" srcOrd="1" destOrd="0" presId="urn:microsoft.com/office/officeart/2005/8/layout/hierarchy3"/>
    <dgm:cxn modelId="{A9EA0BDB-8A2A-4134-8506-119181DC9D33}" type="presParOf" srcId="{EFAF49AF-797A-464F-9B23-526F6DB8D6FC}" destId="{265BBA35-F94F-4857-95F0-159BDCF48DE0}" srcOrd="0" destOrd="0" presId="urn:microsoft.com/office/officeart/2005/8/layout/hierarchy3"/>
    <dgm:cxn modelId="{E0A45617-2AC0-4F70-B234-51F14E59993E}" type="presParOf" srcId="{265BBA35-F94F-4857-95F0-159BDCF48DE0}" destId="{9790F24C-603C-478A-B313-E21BFAF37C5D}" srcOrd="0" destOrd="0" presId="urn:microsoft.com/office/officeart/2005/8/layout/hierarchy3"/>
    <dgm:cxn modelId="{EAF7E4BE-97E2-49B2-BAC7-A7628763E03F}" type="presParOf" srcId="{265BBA35-F94F-4857-95F0-159BDCF48DE0}" destId="{1CD01FB2-4F32-4189-9D17-AB12B4D528D5}" srcOrd="1" destOrd="0" presId="urn:microsoft.com/office/officeart/2005/8/layout/hierarchy3"/>
    <dgm:cxn modelId="{9676B0AF-7CC8-4FCA-8540-2D58605A3E93}" type="presParOf" srcId="{EFAF49AF-797A-464F-9B23-526F6DB8D6FC}" destId="{9F6AE852-FE00-451C-8D57-F9261F5EB257}"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75F7FC-27EF-48F2-B8A3-75D5E47671B7}"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41552C5C-5376-4C08-B422-7EA20B8C7D23}">
      <dgm:prSet/>
      <dgm:spPr/>
      <dgm:t>
        <a:bodyPr/>
        <a:lstStyle/>
        <a:p>
          <a:r>
            <a:rPr lang="en-GB" i="1"/>
            <a:t>What type of school did you attend?</a:t>
          </a:r>
          <a:endParaRPr lang="en-GB"/>
        </a:p>
      </dgm:t>
    </dgm:pt>
    <dgm:pt modelId="{AF6BE8ED-1FA3-4915-AE7B-18D8E0D40FC3}" type="parTrans" cxnId="{1E46D978-0A8A-4E26-9343-E5939B810536}">
      <dgm:prSet/>
      <dgm:spPr/>
      <dgm:t>
        <a:bodyPr/>
        <a:lstStyle/>
        <a:p>
          <a:endParaRPr lang="en-GB"/>
        </a:p>
      </dgm:t>
    </dgm:pt>
    <dgm:pt modelId="{5AF92F22-2F29-47C2-B1E0-C90860954061}" type="sibTrans" cxnId="{1E46D978-0A8A-4E26-9343-E5939B810536}">
      <dgm:prSet/>
      <dgm:spPr/>
      <dgm:t>
        <a:bodyPr/>
        <a:lstStyle/>
        <a:p>
          <a:endParaRPr lang="en-GB"/>
        </a:p>
      </dgm:t>
    </dgm:pt>
    <dgm:pt modelId="{074264D8-9602-4512-BE6E-6B5EF4C89BE6}">
      <dgm:prSet/>
      <dgm:spPr/>
      <dgm:t>
        <a:bodyPr/>
        <a:lstStyle/>
        <a:p>
          <a:r>
            <a:rPr lang="en-GB" i="1"/>
            <a:t>How much did you enjoy learning?</a:t>
          </a:r>
          <a:endParaRPr lang="en-GB"/>
        </a:p>
      </dgm:t>
    </dgm:pt>
    <dgm:pt modelId="{EE67A543-9E93-4392-BBFC-B61DDB19772F}" type="parTrans" cxnId="{CE77F66C-8A6C-44A9-ADD5-C697CEB2E04E}">
      <dgm:prSet/>
      <dgm:spPr/>
      <dgm:t>
        <a:bodyPr/>
        <a:lstStyle/>
        <a:p>
          <a:endParaRPr lang="en-GB"/>
        </a:p>
      </dgm:t>
    </dgm:pt>
    <dgm:pt modelId="{9DB88144-066E-4A92-8552-82FC215B49CA}" type="sibTrans" cxnId="{CE77F66C-8A6C-44A9-ADD5-C697CEB2E04E}">
      <dgm:prSet/>
      <dgm:spPr/>
      <dgm:t>
        <a:bodyPr/>
        <a:lstStyle/>
        <a:p>
          <a:endParaRPr lang="en-GB"/>
        </a:p>
      </dgm:t>
    </dgm:pt>
    <dgm:pt modelId="{F1C8EB1C-0B22-4D91-AC4A-A9A074B23461}">
      <dgm:prSet/>
      <dgm:spPr/>
      <dgm:t>
        <a:bodyPr/>
        <a:lstStyle/>
        <a:p>
          <a:r>
            <a:rPr lang="en-GB" i="1"/>
            <a:t>How much did you enjoy the social side of school?</a:t>
          </a:r>
          <a:endParaRPr lang="en-GB"/>
        </a:p>
      </dgm:t>
    </dgm:pt>
    <dgm:pt modelId="{FE0DE260-4003-4092-9405-6A53F1ABAC35}" type="parTrans" cxnId="{805F3A24-3C9A-4EED-A6A2-489C8383E0DB}">
      <dgm:prSet/>
      <dgm:spPr/>
      <dgm:t>
        <a:bodyPr/>
        <a:lstStyle/>
        <a:p>
          <a:endParaRPr lang="en-GB"/>
        </a:p>
      </dgm:t>
    </dgm:pt>
    <dgm:pt modelId="{DD118097-291C-4700-BE75-F30D1DFF42B6}" type="sibTrans" cxnId="{805F3A24-3C9A-4EED-A6A2-489C8383E0DB}">
      <dgm:prSet/>
      <dgm:spPr/>
      <dgm:t>
        <a:bodyPr/>
        <a:lstStyle/>
        <a:p>
          <a:endParaRPr lang="en-GB"/>
        </a:p>
      </dgm:t>
    </dgm:pt>
    <dgm:pt modelId="{A2736A70-A7DC-4AE0-81BF-136BD330BD8A}">
      <dgm:prSet/>
      <dgm:spPr/>
      <dgm:t>
        <a:bodyPr/>
        <a:lstStyle/>
        <a:p>
          <a:r>
            <a:rPr lang="en-GB" i="1"/>
            <a:t>How connected did you feel to the school as a community?</a:t>
          </a:r>
          <a:endParaRPr lang="en-GB"/>
        </a:p>
      </dgm:t>
    </dgm:pt>
    <dgm:pt modelId="{29DD5EE6-DF03-46B1-8CC2-7097DD64338E}" type="parTrans" cxnId="{09BD7B81-81D8-4AC0-B03B-A521E038F501}">
      <dgm:prSet/>
      <dgm:spPr/>
      <dgm:t>
        <a:bodyPr/>
        <a:lstStyle/>
        <a:p>
          <a:endParaRPr lang="en-GB"/>
        </a:p>
      </dgm:t>
    </dgm:pt>
    <dgm:pt modelId="{497C0E69-9B55-4F47-9F18-F3F2361E7792}" type="sibTrans" cxnId="{09BD7B81-81D8-4AC0-B03B-A521E038F501}">
      <dgm:prSet/>
      <dgm:spPr/>
      <dgm:t>
        <a:bodyPr/>
        <a:lstStyle/>
        <a:p>
          <a:endParaRPr lang="en-GB"/>
        </a:p>
      </dgm:t>
    </dgm:pt>
    <dgm:pt modelId="{3BF5FE66-D92A-41AE-ADB5-22836A04B6AC}">
      <dgm:prSet/>
      <dgm:spPr/>
      <dgm:t>
        <a:bodyPr/>
        <a:lstStyle/>
        <a:p>
          <a:r>
            <a:rPr lang="en-GB" i="1"/>
            <a:t>What do remember about the school’s provision for social, emotional and mental health needs?</a:t>
          </a:r>
          <a:endParaRPr lang="en-GB"/>
        </a:p>
      </dgm:t>
    </dgm:pt>
    <dgm:pt modelId="{7B6EF560-288D-4700-83B8-C5831BC7EBD3}" type="parTrans" cxnId="{747B92C7-921C-46E4-9857-AA180FC42012}">
      <dgm:prSet/>
      <dgm:spPr/>
      <dgm:t>
        <a:bodyPr/>
        <a:lstStyle/>
        <a:p>
          <a:endParaRPr lang="en-GB"/>
        </a:p>
      </dgm:t>
    </dgm:pt>
    <dgm:pt modelId="{4EDEFEE5-2C8F-40F1-BAB5-59D4E519ADF0}" type="sibTrans" cxnId="{747B92C7-921C-46E4-9857-AA180FC42012}">
      <dgm:prSet/>
      <dgm:spPr/>
      <dgm:t>
        <a:bodyPr/>
        <a:lstStyle/>
        <a:p>
          <a:endParaRPr lang="en-GB"/>
        </a:p>
      </dgm:t>
    </dgm:pt>
    <dgm:pt modelId="{727B3CBC-E120-4883-B4F6-B88A1A5F3492}">
      <dgm:prSet/>
      <dgm:spPr>
        <a:solidFill>
          <a:schemeClr val="accent5">
            <a:lumMod val="75000"/>
          </a:schemeClr>
        </a:solidFill>
      </dgm:spPr>
      <dgm:t>
        <a:bodyPr/>
        <a:lstStyle/>
        <a:p>
          <a:r>
            <a:rPr lang="en-GB" dirty="0"/>
            <a:t>HOW have these experiences shaped your views about the ways mental health support might be provided in school?</a:t>
          </a:r>
        </a:p>
      </dgm:t>
    </dgm:pt>
    <dgm:pt modelId="{FD1EEF74-A3BD-4B5F-BA71-BB3520A81E52}" type="parTrans" cxnId="{9703B78E-580A-4540-8393-70715BE57A23}">
      <dgm:prSet/>
      <dgm:spPr/>
      <dgm:t>
        <a:bodyPr/>
        <a:lstStyle/>
        <a:p>
          <a:endParaRPr lang="en-GB"/>
        </a:p>
      </dgm:t>
    </dgm:pt>
    <dgm:pt modelId="{2D6CB949-FB63-45A2-A76E-9A998B5F3E02}" type="sibTrans" cxnId="{9703B78E-580A-4540-8393-70715BE57A23}">
      <dgm:prSet/>
      <dgm:spPr/>
      <dgm:t>
        <a:bodyPr/>
        <a:lstStyle/>
        <a:p>
          <a:endParaRPr lang="en-GB"/>
        </a:p>
      </dgm:t>
    </dgm:pt>
    <dgm:pt modelId="{38429D28-8B30-4F1B-AE5A-C9874DC52DAD}" type="pres">
      <dgm:prSet presAssocID="{BA75F7FC-27EF-48F2-B8A3-75D5E47671B7}" presName="CompostProcess" presStyleCnt="0">
        <dgm:presLayoutVars>
          <dgm:dir/>
          <dgm:resizeHandles val="exact"/>
        </dgm:presLayoutVars>
      </dgm:prSet>
      <dgm:spPr/>
    </dgm:pt>
    <dgm:pt modelId="{AA12AB2C-E7AF-49F8-8CB1-9C9602B891DB}" type="pres">
      <dgm:prSet presAssocID="{BA75F7FC-27EF-48F2-B8A3-75D5E47671B7}" presName="arrow" presStyleLbl="bgShp" presStyleIdx="0" presStyleCnt="1" custLinFactNeighborX="2448" custLinFactNeighborY="-13966"/>
      <dgm:spPr/>
    </dgm:pt>
    <dgm:pt modelId="{14831BFD-5391-4A41-966F-43B130334279}" type="pres">
      <dgm:prSet presAssocID="{BA75F7FC-27EF-48F2-B8A3-75D5E47671B7}" presName="linearProcess" presStyleCnt="0"/>
      <dgm:spPr/>
    </dgm:pt>
    <dgm:pt modelId="{7990600F-D01A-4B03-B225-6210FC76D231}" type="pres">
      <dgm:prSet presAssocID="{41552C5C-5376-4C08-B422-7EA20B8C7D23}" presName="textNode" presStyleLbl="node1" presStyleIdx="0" presStyleCnt="6">
        <dgm:presLayoutVars>
          <dgm:bulletEnabled val="1"/>
        </dgm:presLayoutVars>
      </dgm:prSet>
      <dgm:spPr/>
    </dgm:pt>
    <dgm:pt modelId="{67F9E415-D4D3-4C64-B5F5-A221BEDCD296}" type="pres">
      <dgm:prSet presAssocID="{5AF92F22-2F29-47C2-B1E0-C90860954061}" presName="sibTrans" presStyleCnt="0"/>
      <dgm:spPr/>
    </dgm:pt>
    <dgm:pt modelId="{0872F881-CC38-4AD7-9238-404142813465}" type="pres">
      <dgm:prSet presAssocID="{074264D8-9602-4512-BE6E-6B5EF4C89BE6}" presName="textNode" presStyleLbl="node1" presStyleIdx="1" presStyleCnt="6">
        <dgm:presLayoutVars>
          <dgm:bulletEnabled val="1"/>
        </dgm:presLayoutVars>
      </dgm:prSet>
      <dgm:spPr/>
    </dgm:pt>
    <dgm:pt modelId="{D17FF244-FA07-4DB9-A7BD-0EC32AFC6858}" type="pres">
      <dgm:prSet presAssocID="{9DB88144-066E-4A92-8552-82FC215B49CA}" presName="sibTrans" presStyleCnt="0"/>
      <dgm:spPr/>
    </dgm:pt>
    <dgm:pt modelId="{13839441-FB69-42F1-BB46-A030D8224E5D}" type="pres">
      <dgm:prSet presAssocID="{F1C8EB1C-0B22-4D91-AC4A-A9A074B23461}" presName="textNode" presStyleLbl="node1" presStyleIdx="2" presStyleCnt="6">
        <dgm:presLayoutVars>
          <dgm:bulletEnabled val="1"/>
        </dgm:presLayoutVars>
      </dgm:prSet>
      <dgm:spPr/>
    </dgm:pt>
    <dgm:pt modelId="{62003BCC-5CC3-449D-B729-5EBB90126BD3}" type="pres">
      <dgm:prSet presAssocID="{DD118097-291C-4700-BE75-F30D1DFF42B6}" presName="sibTrans" presStyleCnt="0"/>
      <dgm:spPr/>
    </dgm:pt>
    <dgm:pt modelId="{54004871-66F2-4404-83BE-F8D1029FB0A3}" type="pres">
      <dgm:prSet presAssocID="{A2736A70-A7DC-4AE0-81BF-136BD330BD8A}" presName="textNode" presStyleLbl="node1" presStyleIdx="3" presStyleCnt="6">
        <dgm:presLayoutVars>
          <dgm:bulletEnabled val="1"/>
        </dgm:presLayoutVars>
      </dgm:prSet>
      <dgm:spPr/>
    </dgm:pt>
    <dgm:pt modelId="{578D10C0-2519-47A1-9348-D8C7EDE02408}" type="pres">
      <dgm:prSet presAssocID="{497C0E69-9B55-4F47-9F18-F3F2361E7792}" presName="sibTrans" presStyleCnt="0"/>
      <dgm:spPr/>
    </dgm:pt>
    <dgm:pt modelId="{62E69A6E-5377-45CD-8B6C-9949A65E9D58}" type="pres">
      <dgm:prSet presAssocID="{3BF5FE66-D92A-41AE-ADB5-22836A04B6AC}" presName="textNode" presStyleLbl="node1" presStyleIdx="4" presStyleCnt="6">
        <dgm:presLayoutVars>
          <dgm:bulletEnabled val="1"/>
        </dgm:presLayoutVars>
      </dgm:prSet>
      <dgm:spPr/>
    </dgm:pt>
    <dgm:pt modelId="{F1CF5F11-263C-482B-98BB-8EE66E66DA62}" type="pres">
      <dgm:prSet presAssocID="{4EDEFEE5-2C8F-40F1-BAB5-59D4E519ADF0}" presName="sibTrans" presStyleCnt="0"/>
      <dgm:spPr/>
    </dgm:pt>
    <dgm:pt modelId="{9944564E-882B-43B2-B5BC-319C7987BFDD}" type="pres">
      <dgm:prSet presAssocID="{727B3CBC-E120-4883-B4F6-B88A1A5F3492}" presName="textNode" presStyleLbl="node1" presStyleIdx="5" presStyleCnt="6">
        <dgm:presLayoutVars>
          <dgm:bulletEnabled val="1"/>
        </dgm:presLayoutVars>
      </dgm:prSet>
      <dgm:spPr/>
    </dgm:pt>
  </dgm:ptLst>
  <dgm:cxnLst>
    <dgm:cxn modelId="{ACA0AF17-6B10-4714-9DE7-88C64EE3F4A0}" type="presOf" srcId="{A2736A70-A7DC-4AE0-81BF-136BD330BD8A}" destId="{54004871-66F2-4404-83BE-F8D1029FB0A3}" srcOrd="0" destOrd="0" presId="urn:microsoft.com/office/officeart/2005/8/layout/hProcess9"/>
    <dgm:cxn modelId="{EFE70820-2125-489D-A4B7-90C2A22C762E}" type="presOf" srcId="{074264D8-9602-4512-BE6E-6B5EF4C89BE6}" destId="{0872F881-CC38-4AD7-9238-404142813465}" srcOrd="0" destOrd="0" presId="urn:microsoft.com/office/officeart/2005/8/layout/hProcess9"/>
    <dgm:cxn modelId="{805F3A24-3C9A-4EED-A6A2-489C8383E0DB}" srcId="{BA75F7FC-27EF-48F2-B8A3-75D5E47671B7}" destId="{F1C8EB1C-0B22-4D91-AC4A-A9A074B23461}" srcOrd="2" destOrd="0" parTransId="{FE0DE260-4003-4092-9405-6A53F1ABAC35}" sibTransId="{DD118097-291C-4700-BE75-F30D1DFF42B6}"/>
    <dgm:cxn modelId="{5254C640-0FD3-4BA7-8A19-76EA3EDEA7A3}" type="presOf" srcId="{F1C8EB1C-0B22-4D91-AC4A-A9A074B23461}" destId="{13839441-FB69-42F1-BB46-A030D8224E5D}" srcOrd="0" destOrd="0" presId="urn:microsoft.com/office/officeart/2005/8/layout/hProcess9"/>
    <dgm:cxn modelId="{CE77F66C-8A6C-44A9-ADD5-C697CEB2E04E}" srcId="{BA75F7FC-27EF-48F2-B8A3-75D5E47671B7}" destId="{074264D8-9602-4512-BE6E-6B5EF4C89BE6}" srcOrd="1" destOrd="0" parTransId="{EE67A543-9E93-4392-BBFC-B61DDB19772F}" sibTransId="{9DB88144-066E-4A92-8552-82FC215B49CA}"/>
    <dgm:cxn modelId="{5BC40477-E93A-499A-B99F-0B7D780380F2}" type="presOf" srcId="{41552C5C-5376-4C08-B422-7EA20B8C7D23}" destId="{7990600F-D01A-4B03-B225-6210FC76D231}" srcOrd="0" destOrd="0" presId="urn:microsoft.com/office/officeart/2005/8/layout/hProcess9"/>
    <dgm:cxn modelId="{1E46D978-0A8A-4E26-9343-E5939B810536}" srcId="{BA75F7FC-27EF-48F2-B8A3-75D5E47671B7}" destId="{41552C5C-5376-4C08-B422-7EA20B8C7D23}" srcOrd="0" destOrd="0" parTransId="{AF6BE8ED-1FA3-4915-AE7B-18D8E0D40FC3}" sibTransId="{5AF92F22-2F29-47C2-B1E0-C90860954061}"/>
    <dgm:cxn modelId="{09BD7B81-81D8-4AC0-B03B-A521E038F501}" srcId="{BA75F7FC-27EF-48F2-B8A3-75D5E47671B7}" destId="{A2736A70-A7DC-4AE0-81BF-136BD330BD8A}" srcOrd="3" destOrd="0" parTransId="{29DD5EE6-DF03-46B1-8CC2-7097DD64338E}" sibTransId="{497C0E69-9B55-4F47-9F18-F3F2361E7792}"/>
    <dgm:cxn modelId="{9703B78E-580A-4540-8393-70715BE57A23}" srcId="{BA75F7FC-27EF-48F2-B8A3-75D5E47671B7}" destId="{727B3CBC-E120-4883-B4F6-B88A1A5F3492}" srcOrd="5" destOrd="0" parTransId="{FD1EEF74-A3BD-4B5F-BA71-BB3520A81E52}" sibTransId="{2D6CB949-FB63-45A2-A76E-9A998B5F3E02}"/>
    <dgm:cxn modelId="{95F0449A-C4A7-4A8D-9EC8-4A0CCEDF60C2}" type="presOf" srcId="{BA75F7FC-27EF-48F2-B8A3-75D5E47671B7}" destId="{38429D28-8B30-4F1B-AE5A-C9874DC52DAD}" srcOrd="0" destOrd="0" presId="urn:microsoft.com/office/officeart/2005/8/layout/hProcess9"/>
    <dgm:cxn modelId="{B7E5C7A0-681B-44DF-803E-A76FB316680A}" type="presOf" srcId="{3BF5FE66-D92A-41AE-ADB5-22836A04B6AC}" destId="{62E69A6E-5377-45CD-8B6C-9949A65E9D58}" srcOrd="0" destOrd="0" presId="urn:microsoft.com/office/officeart/2005/8/layout/hProcess9"/>
    <dgm:cxn modelId="{433EC3B8-C65E-4E87-B957-4DD5FA6D1C11}" type="presOf" srcId="{727B3CBC-E120-4883-B4F6-B88A1A5F3492}" destId="{9944564E-882B-43B2-B5BC-319C7987BFDD}" srcOrd="0" destOrd="0" presId="urn:microsoft.com/office/officeart/2005/8/layout/hProcess9"/>
    <dgm:cxn modelId="{747B92C7-921C-46E4-9857-AA180FC42012}" srcId="{BA75F7FC-27EF-48F2-B8A3-75D5E47671B7}" destId="{3BF5FE66-D92A-41AE-ADB5-22836A04B6AC}" srcOrd="4" destOrd="0" parTransId="{7B6EF560-288D-4700-83B8-C5831BC7EBD3}" sibTransId="{4EDEFEE5-2C8F-40F1-BAB5-59D4E519ADF0}"/>
    <dgm:cxn modelId="{ADAE11A8-A47E-4CAB-85B5-40954C2C20DC}" type="presParOf" srcId="{38429D28-8B30-4F1B-AE5A-C9874DC52DAD}" destId="{AA12AB2C-E7AF-49F8-8CB1-9C9602B891DB}" srcOrd="0" destOrd="0" presId="urn:microsoft.com/office/officeart/2005/8/layout/hProcess9"/>
    <dgm:cxn modelId="{C174521B-25B5-44B4-9DF9-AC6869FE15E4}" type="presParOf" srcId="{38429D28-8B30-4F1B-AE5A-C9874DC52DAD}" destId="{14831BFD-5391-4A41-966F-43B130334279}" srcOrd="1" destOrd="0" presId="urn:microsoft.com/office/officeart/2005/8/layout/hProcess9"/>
    <dgm:cxn modelId="{1D82EA5F-979F-45DD-8BAE-B49D52DDA133}" type="presParOf" srcId="{14831BFD-5391-4A41-966F-43B130334279}" destId="{7990600F-D01A-4B03-B225-6210FC76D231}" srcOrd="0" destOrd="0" presId="urn:microsoft.com/office/officeart/2005/8/layout/hProcess9"/>
    <dgm:cxn modelId="{6A7CA7EB-C92A-4C0E-AD90-AA2F6D69A90D}" type="presParOf" srcId="{14831BFD-5391-4A41-966F-43B130334279}" destId="{67F9E415-D4D3-4C64-B5F5-A221BEDCD296}" srcOrd="1" destOrd="0" presId="urn:microsoft.com/office/officeart/2005/8/layout/hProcess9"/>
    <dgm:cxn modelId="{B106028B-3622-481D-B312-419A5E475E11}" type="presParOf" srcId="{14831BFD-5391-4A41-966F-43B130334279}" destId="{0872F881-CC38-4AD7-9238-404142813465}" srcOrd="2" destOrd="0" presId="urn:microsoft.com/office/officeart/2005/8/layout/hProcess9"/>
    <dgm:cxn modelId="{635857DB-6F57-4B79-BD53-3C9A34168E14}" type="presParOf" srcId="{14831BFD-5391-4A41-966F-43B130334279}" destId="{D17FF244-FA07-4DB9-A7BD-0EC32AFC6858}" srcOrd="3" destOrd="0" presId="urn:microsoft.com/office/officeart/2005/8/layout/hProcess9"/>
    <dgm:cxn modelId="{F600C402-F0F8-4862-B51D-E07842A64371}" type="presParOf" srcId="{14831BFD-5391-4A41-966F-43B130334279}" destId="{13839441-FB69-42F1-BB46-A030D8224E5D}" srcOrd="4" destOrd="0" presId="urn:microsoft.com/office/officeart/2005/8/layout/hProcess9"/>
    <dgm:cxn modelId="{A20F9442-2482-4C6C-8E96-EFFE104C4168}" type="presParOf" srcId="{14831BFD-5391-4A41-966F-43B130334279}" destId="{62003BCC-5CC3-449D-B729-5EBB90126BD3}" srcOrd="5" destOrd="0" presId="urn:microsoft.com/office/officeart/2005/8/layout/hProcess9"/>
    <dgm:cxn modelId="{E3DB7347-5955-47FF-A856-9160A9156C98}" type="presParOf" srcId="{14831BFD-5391-4A41-966F-43B130334279}" destId="{54004871-66F2-4404-83BE-F8D1029FB0A3}" srcOrd="6" destOrd="0" presId="urn:microsoft.com/office/officeart/2005/8/layout/hProcess9"/>
    <dgm:cxn modelId="{8912B317-DF3A-41FE-B82B-CA59424F5A60}" type="presParOf" srcId="{14831BFD-5391-4A41-966F-43B130334279}" destId="{578D10C0-2519-47A1-9348-D8C7EDE02408}" srcOrd="7" destOrd="0" presId="urn:microsoft.com/office/officeart/2005/8/layout/hProcess9"/>
    <dgm:cxn modelId="{55FCDA58-F1CC-45D9-A13B-3F202FDAEA9B}" type="presParOf" srcId="{14831BFD-5391-4A41-966F-43B130334279}" destId="{62E69A6E-5377-45CD-8B6C-9949A65E9D58}" srcOrd="8" destOrd="0" presId="urn:microsoft.com/office/officeart/2005/8/layout/hProcess9"/>
    <dgm:cxn modelId="{C4D976DD-D8AB-4A0E-BE4B-A0D66534331F}" type="presParOf" srcId="{14831BFD-5391-4A41-966F-43B130334279}" destId="{F1CF5F11-263C-482B-98BB-8EE66E66DA62}" srcOrd="9" destOrd="0" presId="urn:microsoft.com/office/officeart/2005/8/layout/hProcess9"/>
    <dgm:cxn modelId="{B758494B-E0DF-4445-AF64-6B9D5B3C3C7F}" type="presParOf" srcId="{14831BFD-5391-4A41-966F-43B130334279}" destId="{9944564E-882B-43B2-B5BC-319C7987BFDD}"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136BA3-7BFC-4683-A4E0-41E007F4909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DCFEC6C2-3498-4A3B-BAB2-D8FA307C2497}">
      <dgm:prSet/>
      <dgm:spPr/>
      <dgm:t>
        <a:bodyPr/>
        <a:lstStyle/>
        <a:p>
          <a:r>
            <a:rPr lang="en-GB" dirty="0"/>
            <a:t>an ethos and environment of respect, valuing diversity</a:t>
          </a:r>
        </a:p>
      </dgm:t>
    </dgm:pt>
    <dgm:pt modelId="{C8EB7E0C-0681-47FB-A82C-AAB7B406236E}" type="parTrans" cxnId="{A1C07151-5131-42C8-9CE0-27347D69A5C1}">
      <dgm:prSet/>
      <dgm:spPr/>
      <dgm:t>
        <a:bodyPr/>
        <a:lstStyle/>
        <a:p>
          <a:endParaRPr lang="en-GB"/>
        </a:p>
      </dgm:t>
    </dgm:pt>
    <dgm:pt modelId="{0B09DD67-B462-4F95-A1B2-43E5288E000D}" type="sibTrans" cxnId="{A1C07151-5131-42C8-9CE0-27347D69A5C1}">
      <dgm:prSet/>
      <dgm:spPr/>
      <dgm:t>
        <a:bodyPr/>
        <a:lstStyle/>
        <a:p>
          <a:endParaRPr lang="en-GB"/>
        </a:p>
      </dgm:t>
    </dgm:pt>
    <dgm:pt modelId="{32C30F3C-0B2F-47A8-859C-6FDFFF04AA8B}">
      <dgm:prSet/>
      <dgm:spPr/>
      <dgm:t>
        <a:bodyPr/>
        <a:lstStyle/>
        <a:p>
          <a:r>
            <a:rPr lang="en-GB" dirty="0"/>
            <a:t>leadership and management champions promotion emotional health and wellbeing</a:t>
          </a:r>
        </a:p>
      </dgm:t>
    </dgm:pt>
    <dgm:pt modelId="{A68889FE-F554-4FF2-95E7-2FB6DE4D2E9C}" type="parTrans" cxnId="{361F91A9-AA5F-41DE-9F2A-4ADD54D24FB7}">
      <dgm:prSet/>
      <dgm:spPr/>
      <dgm:t>
        <a:bodyPr/>
        <a:lstStyle/>
        <a:p>
          <a:endParaRPr lang="en-GB"/>
        </a:p>
      </dgm:t>
    </dgm:pt>
    <dgm:pt modelId="{17C854B7-F5FC-4CCA-BC75-26108C8D0979}" type="sibTrans" cxnId="{361F91A9-AA5F-41DE-9F2A-4ADD54D24FB7}">
      <dgm:prSet/>
      <dgm:spPr/>
      <dgm:t>
        <a:bodyPr/>
        <a:lstStyle/>
        <a:p>
          <a:endParaRPr lang="en-GB"/>
        </a:p>
      </dgm:t>
    </dgm:pt>
    <dgm:pt modelId="{CDF2D4F0-5D26-4B37-BF38-C919FCC2EB9B}">
      <dgm:prSet/>
      <dgm:spPr/>
      <dgm:t>
        <a:bodyPr/>
        <a:lstStyle/>
        <a:p>
          <a:r>
            <a:rPr lang="en-GB" dirty="0"/>
            <a:t>staff development to support their pupils/own wellbeing</a:t>
          </a:r>
        </a:p>
      </dgm:t>
    </dgm:pt>
    <dgm:pt modelId="{4E51D491-F541-48BD-AABD-E715BE45750D}" type="parTrans" cxnId="{00AFC10F-638E-4564-8DA8-9F5F827CAFBE}">
      <dgm:prSet/>
      <dgm:spPr/>
      <dgm:t>
        <a:bodyPr/>
        <a:lstStyle/>
        <a:p>
          <a:endParaRPr lang="en-GB"/>
        </a:p>
      </dgm:t>
    </dgm:pt>
    <dgm:pt modelId="{6F9F4D59-1F7D-46F8-B010-DF02409EF7DA}" type="sibTrans" cxnId="{00AFC10F-638E-4564-8DA8-9F5F827CAFBE}">
      <dgm:prSet/>
      <dgm:spPr/>
      <dgm:t>
        <a:bodyPr/>
        <a:lstStyle/>
        <a:p>
          <a:endParaRPr lang="en-GB"/>
        </a:p>
      </dgm:t>
    </dgm:pt>
    <dgm:pt modelId="{A2720C06-797D-443D-9BB1-B23E49C02980}">
      <dgm:prSet/>
      <dgm:spPr/>
      <dgm:t>
        <a:bodyPr/>
        <a:lstStyle/>
        <a:p>
          <a:r>
            <a:rPr lang="en-GB"/>
            <a:t>curriculum teaching and learning to promote resilience and support social and emotional learning</a:t>
          </a:r>
        </a:p>
      </dgm:t>
    </dgm:pt>
    <dgm:pt modelId="{EBC0AAFB-D171-428E-A1C9-4D70F59BD892}" type="parTrans" cxnId="{93A52ABE-E8A1-4D13-8A45-E9049BF1D2D6}">
      <dgm:prSet/>
      <dgm:spPr/>
      <dgm:t>
        <a:bodyPr/>
        <a:lstStyle/>
        <a:p>
          <a:endParaRPr lang="en-GB"/>
        </a:p>
      </dgm:t>
    </dgm:pt>
    <dgm:pt modelId="{B54F2A4E-6AD9-4517-8741-14FBC1EA43DD}" type="sibTrans" cxnId="{93A52ABE-E8A1-4D13-8A45-E9049BF1D2D6}">
      <dgm:prSet/>
      <dgm:spPr/>
      <dgm:t>
        <a:bodyPr/>
        <a:lstStyle/>
        <a:p>
          <a:endParaRPr lang="en-GB"/>
        </a:p>
      </dgm:t>
    </dgm:pt>
    <dgm:pt modelId="{FB9254EE-F4EB-4F5B-930E-2E51B31323B7}">
      <dgm:prSet/>
      <dgm:spPr/>
      <dgm:t>
        <a:bodyPr/>
        <a:lstStyle/>
        <a:p>
          <a:r>
            <a:rPr lang="en-GB"/>
            <a:t>enabling student voice to influence decisions</a:t>
          </a:r>
        </a:p>
      </dgm:t>
    </dgm:pt>
    <dgm:pt modelId="{8D1C6C5E-DF0F-4E4C-99C8-6E0E6510A572}" type="parTrans" cxnId="{25E86480-28F4-4D13-8C5F-0404170B38AE}">
      <dgm:prSet/>
      <dgm:spPr/>
      <dgm:t>
        <a:bodyPr/>
        <a:lstStyle/>
        <a:p>
          <a:endParaRPr lang="en-GB"/>
        </a:p>
      </dgm:t>
    </dgm:pt>
    <dgm:pt modelId="{75FB3BC6-5F3A-4B2D-B30C-FBDDB20EA338}" type="sibTrans" cxnId="{25E86480-28F4-4D13-8C5F-0404170B38AE}">
      <dgm:prSet/>
      <dgm:spPr/>
      <dgm:t>
        <a:bodyPr/>
        <a:lstStyle/>
        <a:p>
          <a:endParaRPr lang="en-GB"/>
        </a:p>
      </dgm:t>
    </dgm:pt>
    <dgm:pt modelId="{A22B2C58-6361-4B72-9650-69E37CD295EB}">
      <dgm:prSet/>
      <dgm:spPr/>
      <dgm:t>
        <a:bodyPr/>
        <a:lstStyle/>
        <a:p>
          <a:r>
            <a:rPr lang="en-GB"/>
            <a:t>identifying the need for and monitoring the impact of interventions</a:t>
          </a:r>
        </a:p>
      </dgm:t>
    </dgm:pt>
    <dgm:pt modelId="{CDAE94F7-4EB4-4991-BCB0-CF50E61A817C}" type="parTrans" cxnId="{C2A5634B-776F-436E-81BB-C1967CAB3619}">
      <dgm:prSet/>
      <dgm:spPr/>
      <dgm:t>
        <a:bodyPr/>
        <a:lstStyle/>
        <a:p>
          <a:endParaRPr lang="en-GB"/>
        </a:p>
      </dgm:t>
    </dgm:pt>
    <dgm:pt modelId="{DDE3408E-BF1A-491C-881B-76D57E80D632}" type="sibTrans" cxnId="{C2A5634B-776F-436E-81BB-C1967CAB3619}">
      <dgm:prSet/>
      <dgm:spPr/>
      <dgm:t>
        <a:bodyPr/>
        <a:lstStyle/>
        <a:p>
          <a:endParaRPr lang="en-GB"/>
        </a:p>
      </dgm:t>
    </dgm:pt>
    <dgm:pt modelId="{29B9B94F-1762-477B-955D-BE8AB0C7A5EE}">
      <dgm:prSet/>
      <dgm:spPr/>
      <dgm:t>
        <a:bodyPr/>
        <a:lstStyle/>
        <a:p>
          <a:r>
            <a:rPr lang="en-GB" dirty="0"/>
            <a:t>targeted support and appropriate referral</a:t>
          </a:r>
        </a:p>
      </dgm:t>
    </dgm:pt>
    <dgm:pt modelId="{A17D50FF-5839-4D17-B5AA-DB2449114842}" type="parTrans" cxnId="{7A9020EB-6E67-409B-9D2F-C794867DE08F}">
      <dgm:prSet/>
      <dgm:spPr/>
      <dgm:t>
        <a:bodyPr/>
        <a:lstStyle/>
        <a:p>
          <a:endParaRPr lang="en-GB"/>
        </a:p>
      </dgm:t>
    </dgm:pt>
    <dgm:pt modelId="{40F5F5CE-50C7-41EB-856A-B2B7A1D59703}" type="sibTrans" cxnId="{7A9020EB-6E67-409B-9D2F-C794867DE08F}">
      <dgm:prSet/>
      <dgm:spPr/>
      <dgm:t>
        <a:bodyPr/>
        <a:lstStyle/>
        <a:p>
          <a:endParaRPr lang="en-GB"/>
        </a:p>
      </dgm:t>
    </dgm:pt>
    <dgm:pt modelId="{1C40C45F-EDA9-4C16-9DC2-80240B841F0A}">
      <dgm:prSet/>
      <dgm:spPr/>
      <dgm:t>
        <a:bodyPr/>
        <a:lstStyle/>
        <a:p>
          <a:r>
            <a:rPr lang="en-GB"/>
            <a:t>working with parents and carers</a:t>
          </a:r>
        </a:p>
      </dgm:t>
    </dgm:pt>
    <dgm:pt modelId="{2C80348A-4090-4388-8D37-2F4B0B09E7CA}" type="parTrans" cxnId="{A0E086C9-61F8-4456-89D3-0B25725722F3}">
      <dgm:prSet/>
      <dgm:spPr/>
      <dgm:t>
        <a:bodyPr/>
        <a:lstStyle/>
        <a:p>
          <a:endParaRPr lang="en-GB"/>
        </a:p>
      </dgm:t>
    </dgm:pt>
    <dgm:pt modelId="{F3311AFC-34DB-4899-B598-DB0C9A622E31}" type="sibTrans" cxnId="{A0E086C9-61F8-4456-89D3-0B25725722F3}">
      <dgm:prSet/>
      <dgm:spPr/>
      <dgm:t>
        <a:bodyPr/>
        <a:lstStyle/>
        <a:p>
          <a:endParaRPr lang="en-GB"/>
        </a:p>
      </dgm:t>
    </dgm:pt>
    <dgm:pt modelId="{73FA040E-0ED3-4EB8-B1B9-651D8088B5A6}" type="pres">
      <dgm:prSet presAssocID="{1B136BA3-7BFC-4683-A4E0-41E007F49093}" presName="diagram" presStyleCnt="0">
        <dgm:presLayoutVars>
          <dgm:dir/>
          <dgm:resizeHandles val="exact"/>
        </dgm:presLayoutVars>
      </dgm:prSet>
      <dgm:spPr/>
    </dgm:pt>
    <dgm:pt modelId="{73D9096F-9F9E-44E1-BE2F-1089612BC575}" type="pres">
      <dgm:prSet presAssocID="{DCFEC6C2-3498-4A3B-BAB2-D8FA307C2497}" presName="node" presStyleLbl="node1" presStyleIdx="0" presStyleCnt="8">
        <dgm:presLayoutVars>
          <dgm:bulletEnabled val="1"/>
        </dgm:presLayoutVars>
      </dgm:prSet>
      <dgm:spPr/>
    </dgm:pt>
    <dgm:pt modelId="{A5612DAA-C6A8-4EF8-9A9E-126A34BD4864}" type="pres">
      <dgm:prSet presAssocID="{0B09DD67-B462-4F95-A1B2-43E5288E000D}" presName="sibTrans" presStyleCnt="0"/>
      <dgm:spPr/>
    </dgm:pt>
    <dgm:pt modelId="{42AEF757-19B3-488A-99B9-FE1FF9CDCF29}" type="pres">
      <dgm:prSet presAssocID="{32C30F3C-0B2F-47A8-859C-6FDFFF04AA8B}" presName="node" presStyleLbl="node1" presStyleIdx="1" presStyleCnt="8">
        <dgm:presLayoutVars>
          <dgm:bulletEnabled val="1"/>
        </dgm:presLayoutVars>
      </dgm:prSet>
      <dgm:spPr/>
    </dgm:pt>
    <dgm:pt modelId="{F8AE9E43-2919-4A8D-AFB7-2FA9AF62F495}" type="pres">
      <dgm:prSet presAssocID="{17C854B7-F5FC-4CCA-BC75-26108C8D0979}" presName="sibTrans" presStyleCnt="0"/>
      <dgm:spPr/>
    </dgm:pt>
    <dgm:pt modelId="{8B38AEBE-92DE-41BE-81D7-FA0CE1A141B2}" type="pres">
      <dgm:prSet presAssocID="{CDF2D4F0-5D26-4B37-BF38-C919FCC2EB9B}" presName="node" presStyleLbl="node1" presStyleIdx="2" presStyleCnt="8">
        <dgm:presLayoutVars>
          <dgm:bulletEnabled val="1"/>
        </dgm:presLayoutVars>
      </dgm:prSet>
      <dgm:spPr/>
    </dgm:pt>
    <dgm:pt modelId="{64F10C9D-2201-4057-88D0-1E0432E79239}" type="pres">
      <dgm:prSet presAssocID="{6F9F4D59-1F7D-46F8-B010-DF02409EF7DA}" presName="sibTrans" presStyleCnt="0"/>
      <dgm:spPr/>
    </dgm:pt>
    <dgm:pt modelId="{39E8791C-90D4-4497-9C0C-12716A9B8739}" type="pres">
      <dgm:prSet presAssocID="{A2720C06-797D-443D-9BB1-B23E49C02980}" presName="node" presStyleLbl="node1" presStyleIdx="3" presStyleCnt="8">
        <dgm:presLayoutVars>
          <dgm:bulletEnabled val="1"/>
        </dgm:presLayoutVars>
      </dgm:prSet>
      <dgm:spPr/>
    </dgm:pt>
    <dgm:pt modelId="{F588DA37-88CC-4241-93F2-880162789F89}" type="pres">
      <dgm:prSet presAssocID="{B54F2A4E-6AD9-4517-8741-14FBC1EA43DD}" presName="sibTrans" presStyleCnt="0"/>
      <dgm:spPr/>
    </dgm:pt>
    <dgm:pt modelId="{176B2F97-ADD4-4343-960B-487581FEB4A6}" type="pres">
      <dgm:prSet presAssocID="{FB9254EE-F4EB-4F5B-930E-2E51B31323B7}" presName="node" presStyleLbl="node1" presStyleIdx="4" presStyleCnt="8">
        <dgm:presLayoutVars>
          <dgm:bulletEnabled val="1"/>
        </dgm:presLayoutVars>
      </dgm:prSet>
      <dgm:spPr/>
    </dgm:pt>
    <dgm:pt modelId="{6688F413-54C9-4EB9-8D2E-687A2BBB45CA}" type="pres">
      <dgm:prSet presAssocID="{75FB3BC6-5F3A-4B2D-B30C-FBDDB20EA338}" presName="sibTrans" presStyleCnt="0"/>
      <dgm:spPr/>
    </dgm:pt>
    <dgm:pt modelId="{AB62ECB6-A97F-4675-ABB2-3F50CE3EE918}" type="pres">
      <dgm:prSet presAssocID="{A22B2C58-6361-4B72-9650-69E37CD295EB}" presName="node" presStyleLbl="node1" presStyleIdx="5" presStyleCnt="8">
        <dgm:presLayoutVars>
          <dgm:bulletEnabled val="1"/>
        </dgm:presLayoutVars>
      </dgm:prSet>
      <dgm:spPr/>
    </dgm:pt>
    <dgm:pt modelId="{0DF58851-0C7D-47B6-85A7-BC17C6254EBD}" type="pres">
      <dgm:prSet presAssocID="{DDE3408E-BF1A-491C-881B-76D57E80D632}" presName="sibTrans" presStyleCnt="0"/>
      <dgm:spPr/>
    </dgm:pt>
    <dgm:pt modelId="{34A7C184-CF13-4841-8195-ADF4C91DED12}" type="pres">
      <dgm:prSet presAssocID="{29B9B94F-1762-477B-955D-BE8AB0C7A5EE}" presName="node" presStyleLbl="node1" presStyleIdx="6" presStyleCnt="8">
        <dgm:presLayoutVars>
          <dgm:bulletEnabled val="1"/>
        </dgm:presLayoutVars>
      </dgm:prSet>
      <dgm:spPr/>
    </dgm:pt>
    <dgm:pt modelId="{B9E00BE5-4A09-4354-B314-55EAA33277AB}" type="pres">
      <dgm:prSet presAssocID="{40F5F5CE-50C7-41EB-856A-B2B7A1D59703}" presName="sibTrans" presStyleCnt="0"/>
      <dgm:spPr/>
    </dgm:pt>
    <dgm:pt modelId="{6F4C73C0-E3FC-4810-821E-FF61E5A73188}" type="pres">
      <dgm:prSet presAssocID="{1C40C45F-EDA9-4C16-9DC2-80240B841F0A}" presName="node" presStyleLbl="node1" presStyleIdx="7" presStyleCnt="8">
        <dgm:presLayoutVars>
          <dgm:bulletEnabled val="1"/>
        </dgm:presLayoutVars>
      </dgm:prSet>
      <dgm:spPr/>
    </dgm:pt>
  </dgm:ptLst>
  <dgm:cxnLst>
    <dgm:cxn modelId="{00AFC10F-638E-4564-8DA8-9F5F827CAFBE}" srcId="{1B136BA3-7BFC-4683-A4E0-41E007F49093}" destId="{CDF2D4F0-5D26-4B37-BF38-C919FCC2EB9B}" srcOrd="2" destOrd="0" parTransId="{4E51D491-F541-48BD-AABD-E715BE45750D}" sibTransId="{6F9F4D59-1F7D-46F8-B010-DF02409EF7DA}"/>
    <dgm:cxn modelId="{60024612-5465-4EFE-8461-5F7517AAC691}" type="presOf" srcId="{1C40C45F-EDA9-4C16-9DC2-80240B841F0A}" destId="{6F4C73C0-E3FC-4810-821E-FF61E5A73188}" srcOrd="0" destOrd="0" presId="urn:microsoft.com/office/officeart/2005/8/layout/default"/>
    <dgm:cxn modelId="{236B1224-EA6F-4984-99D2-2B14B1EA3C8D}" type="presOf" srcId="{A22B2C58-6361-4B72-9650-69E37CD295EB}" destId="{AB62ECB6-A97F-4675-ABB2-3F50CE3EE918}" srcOrd="0" destOrd="0" presId="urn:microsoft.com/office/officeart/2005/8/layout/default"/>
    <dgm:cxn modelId="{CA545C29-387D-4339-90E9-0CB04A039C44}" type="presOf" srcId="{CDF2D4F0-5D26-4B37-BF38-C919FCC2EB9B}" destId="{8B38AEBE-92DE-41BE-81D7-FA0CE1A141B2}" srcOrd="0" destOrd="0" presId="urn:microsoft.com/office/officeart/2005/8/layout/default"/>
    <dgm:cxn modelId="{EA047A3D-5CF9-4BAC-9468-B241B83EADCF}" type="presOf" srcId="{32C30F3C-0B2F-47A8-859C-6FDFFF04AA8B}" destId="{42AEF757-19B3-488A-99B9-FE1FF9CDCF29}" srcOrd="0" destOrd="0" presId="urn:microsoft.com/office/officeart/2005/8/layout/default"/>
    <dgm:cxn modelId="{C2A5634B-776F-436E-81BB-C1967CAB3619}" srcId="{1B136BA3-7BFC-4683-A4E0-41E007F49093}" destId="{A22B2C58-6361-4B72-9650-69E37CD295EB}" srcOrd="5" destOrd="0" parTransId="{CDAE94F7-4EB4-4991-BCB0-CF50E61A817C}" sibTransId="{DDE3408E-BF1A-491C-881B-76D57E80D632}"/>
    <dgm:cxn modelId="{A1C07151-5131-42C8-9CE0-27347D69A5C1}" srcId="{1B136BA3-7BFC-4683-A4E0-41E007F49093}" destId="{DCFEC6C2-3498-4A3B-BAB2-D8FA307C2497}" srcOrd="0" destOrd="0" parTransId="{C8EB7E0C-0681-47FB-A82C-AAB7B406236E}" sibTransId="{0B09DD67-B462-4F95-A1B2-43E5288E000D}"/>
    <dgm:cxn modelId="{7C8A8652-E215-4AA8-BD12-0413AF43A0D9}" type="presOf" srcId="{FB9254EE-F4EB-4F5B-930E-2E51B31323B7}" destId="{176B2F97-ADD4-4343-960B-487581FEB4A6}" srcOrd="0" destOrd="0" presId="urn:microsoft.com/office/officeart/2005/8/layout/default"/>
    <dgm:cxn modelId="{07F3C576-90C3-42A3-A3F7-4232E2D4AF8D}" type="presOf" srcId="{1B136BA3-7BFC-4683-A4E0-41E007F49093}" destId="{73FA040E-0ED3-4EB8-B1B9-651D8088B5A6}" srcOrd="0" destOrd="0" presId="urn:microsoft.com/office/officeart/2005/8/layout/default"/>
    <dgm:cxn modelId="{25E86480-28F4-4D13-8C5F-0404170B38AE}" srcId="{1B136BA3-7BFC-4683-A4E0-41E007F49093}" destId="{FB9254EE-F4EB-4F5B-930E-2E51B31323B7}" srcOrd="4" destOrd="0" parTransId="{8D1C6C5E-DF0F-4E4C-99C8-6E0E6510A572}" sibTransId="{75FB3BC6-5F3A-4B2D-B30C-FBDDB20EA338}"/>
    <dgm:cxn modelId="{361F91A9-AA5F-41DE-9F2A-4ADD54D24FB7}" srcId="{1B136BA3-7BFC-4683-A4E0-41E007F49093}" destId="{32C30F3C-0B2F-47A8-859C-6FDFFF04AA8B}" srcOrd="1" destOrd="0" parTransId="{A68889FE-F554-4FF2-95E7-2FB6DE4D2E9C}" sibTransId="{17C854B7-F5FC-4CCA-BC75-26108C8D0979}"/>
    <dgm:cxn modelId="{A74149AC-7659-4918-967D-F5ECE1A1D6A0}" type="presOf" srcId="{A2720C06-797D-443D-9BB1-B23E49C02980}" destId="{39E8791C-90D4-4497-9C0C-12716A9B8739}" srcOrd="0" destOrd="0" presId="urn:microsoft.com/office/officeart/2005/8/layout/default"/>
    <dgm:cxn modelId="{93A52ABE-E8A1-4D13-8A45-E9049BF1D2D6}" srcId="{1B136BA3-7BFC-4683-A4E0-41E007F49093}" destId="{A2720C06-797D-443D-9BB1-B23E49C02980}" srcOrd="3" destOrd="0" parTransId="{EBC0AAFB-D171-428E-A1C9-4D70F59BD892}" sibTransId="{B54F2A4E-6AD9-4517-8741-14FBC1EA43DD}"/>
    <dgm:cxn modelId="{A0E086C9-61F8-4456-89D3-0B25725722F3}" srcId="{1B136BA3-7BFC-4683-A4E0-41E007F49093}" destId="{1C40C45F-EDA9-4C16-9DC2-80240B841F0A}" srcOrd="7" destOrd="0" parTransId="{2C80348A-4090-4388-8D37-2F4B0B09E7CA}" sibTransId="{F3311AFC-34DB-4899-B598-DB0C9A622E31}"/>
    <dgm:cxn modelId="{CD7AC2CD-6A13-44D5-83D1-7F808CC602B1}" type="presOf" srcId="{DCFEC6C2-3498-4A3B-BAB2-D8FA307C2497}" destId="{73D9096F-9F9E-44E1-BE2F-1089612BC575}" srcOrd="0" destOrd="0" presId="urn:microsoft.com/office/officeart/2005/8/layout/default"/>
    <dgm:cxn modelId="{3E7165EA-2EAE-4747-9023-D90DED029C4B}" type="presOf" srcId="{29B9B94F-1762-477B-955D-BE8AB0C7A5EE}" destId="{34A7C184-CF13-4841-8195-ADF4C91DED12}" srcOrd="0" destOrd="0" presId="urn:microsoft.com/office/officeart/2005/8/layout/default"/>
    <dgm:cxn modelId="{7A9020EB-6E67-409B-9D2F-C794867DE08F}" srcId="{1B136BA3-7BFC-4683-A4E0-41E007F49093}" destId="{29B9B94F-1762-477B-955D-BE8AB0C7A5EE}" srcOrd="6" destOrd="0" parTransId="{A17D50FF-5839-4D17-B5AA-DB2449114842}" sibTransId="{40F5F5CE-50C7-41EB-856A-B2B7A1D59703}"/>
    <dgm:cxn modelId="{030E5982-F5BD-4B4F-A781-B6D76FE13225}" type="presParOf" srcId="{73FA040E-0ED3-4EB8-B1B9-651D8088B5A6}" destId="{73D9096F-9F9E-44E1-BE2F-1089612BC575}" srcOrd="0" destOrd="0" presId="urn:microsoft.com/office/officeart/2005/8/layout/default"/>
    <dgm:cxn modelId="{9D88459C-B3E0-415F-90FD-9E51A61BE1C5}" type="presParOf" srcId="{73FA040E-0ED3-4EB8-B1B9-651D8088B5A6}" destId="{A5612DAA-C6A8-4EF8-9A9E-126A34BD4864}" srcOrd="1" destOrd="0" presId="urn:microsoft.com/office/officeart/2005/8/layout/default"/>
    <dgm:cxn modelId="{ACFF43DB-C3C0-4472-B1A1-0679CA411C92}" type="presParOf" srcId="{73FA040E-0ED3-4EB8-B1B9-651D8088B5A6}" destId="{42AEF757-19B3-488A-99B9-FE1FF9CDCF29}" srcOrd="2" destOrd="0" presId="urn:microsoft.com/office/officeart/2005/8/layout/default"/>
    <dgm:cxn modelId="{37A0A4E9-51E5-4C6F-A30B-EA8B67B864DF}" type="presParOf" srcId="{73FA040E-0ED3-4EB8-B1B9-651D8088B5A6}" destId="{F8AE9E43-2919-4A8D-AFB7-2FA9AF62F495}" srcOrd="3" destOrd="0" presId="urn:microsoft.com/office/officeart/2005/8/layout/default"/>
    <dgm:cxn modelId="{8E5B7A31-7879-4882-A577-1E36FADD1FD2}" type="presParOf" srcId="{73FA040E-0ED3-4EB8-B1B9-651D8088B5A6}" destId="{8B38AEBE-92DE-41BE-81D7-FA0CE1A141B2}" srcOrd="4" destOrd="0" presId="urn:microsoft.com/office/officeart/2005/8/layout/default"/>
    <dgm:cxn modelId="{491010E3-BB40-418A-A5A0-D058ED714926}" type="presParOf" srcId="{73FA040E-0ED3-4EB8-B1B9-651D8088B5A6}" destId="{64F10C9D-2201-4057-88D0-1E0432E79239}" srcOrd="5" destOrd="0" presId="urn:microsoft.com/office/officeart/2005/8/layout/default"/>
    <dgm:cxn modelId="{4A457D92-0E76-4A93-B3CC-57D9C128225C}" type="presParOf" srcId="{73FA040E-0ED3-4EB8-B1B9-651D8088B5A6}" destId="{39E8791C-90D4-4497-9C0C-12716A9B8739}" srcOrd="6" destOrd="0" presId="urn:microsoft.com/office/officeart/2005/8/layout/default"/>
    <dgm:cxn modelId="{813F2DEC-F04A-4286-B55E-A99A164E201C}" type="presParOf" srcId="{73FA040E-0ED3-4EB8-B1B9-651D8088B5A6}" destId="{F588DA37-88CC-4241-93F2-880162789F89}" srcOrd="7" destOrd="0" presId="urn:microsoft.com/office/officeart/2005/8/layout/default"/>
    <dgm:cxn modelId="{6899E9C7-37BC-4E15-A19E-D743667BE531}" type="presParOf" srcId="{73FA040E-0ED3-4EB8-B1B9-651D8088B5A6}" destId="{176B2F97-ADD4-4343-960B-487581FEB4A6}" srcOrd="8" destOrd="0" presId="urn:microsoft.com/office/officeart/2005/8/layout/default"/>
    <dgm:cxn modelId="{EE1C13F5-98D6-4443-BCB8-4971136615F4}" type="presParOf" srcId="{73FA040E-0ED3-4EB8-B1B9-651D8088B5A6}" destId="{6688F413-54C9-4EB9-8D2E-687A2BBB45CA}" srcOrd="9" destOrd="0" presId="urn:microsoft.com/office/officeart/2005/8/layout/default"/>
    <dgm:cxn modelId="{6D329A86-A30B-4157-9C7C-9C7CE5ED49FE}" type="presParOf" srcId="{73FA040E-0ED3-4EB8-B1B9-651D8088B5A6}" destId="{AB62ECB6-A97F-4675-ABB2-3F50CE3EE918}" srcOrd="10" destOrd="0" presId="urn:microsoft.com/office/officeart/2005/8/layout/default"/>
    <dgm:cxn modelId="{3AC0BD16-CBE6-48D0-AD28-9AB7854D3100}" type="presParOf" srcId="{73FA040E-0ED3-4EB8-B1B9-651D8088B5A6}" destId="{0DF58851-0C7D-47B6-85A7-BC17C6254EBD}" srcOrd="11" destOrd="0" presId="urn:microsoft.com/office/officeart/2005/8/layout/default"/>
    <dgm:cxn modelId="{0C0FB2D8-45A2-4692-90E7-7A2A54CF8733}" type="presParOf" srcId="{73FA040E-0ED3-4EB8-B1B9-651D8088B5A6}" destId="{34A7C184-CF13-4841-8195-ADF4C91DED12}" srcOrd="12" destOrd="0" presId="urn:microsoft.com/office/officeart/2005/8/layout/default"/>
    <dgm:cxn modelId="{1603EE47-074B-4501-BF64-ADEE2EA1BED1}" type="presParOf" srcId="{73FA040E-0ED3-4EB8-B1B9-651D8088B5A6}" destId="{B9E00BE5-4A09-4354-B314-55EAA33277AB}" srcOrd="13" destOrd="0" presId="urn:microsoft.com/office/officeart/2005/8/layout/default"/>
    <dgm:cxn modelId="{8C1689C7-B671-4964-94A8-383D0211E4C8}" type="presParOf" srcId="{73FA040E-0ED3-4EB8-B1B9-651D8088B5A6}" destId="{6F4C73C0-E3FC-4810-821E-FF61E5A73188}"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84BD51-89BF-4EFA-B22C-649CC9C166F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2C728157-FD80-4B73-9A4E-D9156940CF20}">
      <dgm:prSet/>
      <dgm:spPr/>
      <dgm:t>
        <a:bodyPr/>
        <a:lstStyle/>
        <a:p>
          <a:r>
            <a:rPr lang="en-GB" dirty="0"/>
            <a:t>What is your image of how we should support young people with their mental health needs in schools?</a:t>
          </a:r>
        </a:p>
      </dgm:t>
    </dgm:pt>
    <dgm:pt modelId="{A426C39F-D45E-4636-ACA7-9DACB8BD0861}" type="parTrans" cxnId="{5277C695-DAA7-4B5A-AE92-DD930F0F7EFC}">
      <dgm:prSet/>
      <dgm:spPr/>
      <dgm:t>
        <a:bodyPr/>
        <a:lstStyle/>
        <a:p>
          <a:endParaRPr lang="en-GB"/>
        </a:p>
      </dgm:t>
    </dgm:pt>
    <dgm:pt modelId="{0449C183-B56C-4B56-9AC3-169255B1D3D0}" type="sibTrans" cxnId="{5277C695-DAA7-4B5A-AE92-DD930F0F7EFC}">
      <dgm:prSet/>
      <dgm:spPr/>
      <dgm:t>
        <a:bodyPr/>
        <a:lstStyle/>
        <a:p>
          <a:endParaRPr lang="en-GB"/>
        </a:p>
      </dgm:t>
    </dgm:pt>
    <dgm:pt modelId="{8BB1614E-39FF-4207-AEA7-0BAC7DBD1ED1}">
      <dgm:prSet/>
      <dgm:spPr/>
      <dgm:t>
        <a:bodyPr/>
        <a:lstStyle/>
        <a:p>
          <a:r>
            <a:rPr lang="en-GB"/>
            <a:t>Does it involve in-person support from adult to child, peer to peer?</a:t>
          </a:r>
        </a:p>
      </dgm:t>
    </dgm:pt>
    <dgm:pt modelId="{3659F8A5-064F-4C8D-83AE-337E36CB594C}" type="parTrans" cxnId="{269288B7-F282-4850-B54F-6719DCCFD745}">
      <dgm:prSet/>
      <dgm:spPr/>
      <dgm:t>
        <a:bodyPr/>
        <a:lstStyle/>
        <a:p>
          <a:endParaRPr lang="en-GB"/>
        </a:p>
      </dgm:t>
    </dgm:pt>
    <dgm:pt modelId="{DB213CC6-E9A4-44DA-A7AE-526490DE8BBE}" type="sibTrans" cxnId="{269288B7-F282-4850-B54F-6719DCCFD745}">
      <dgm:prSet/>
      <dgm:spPr/>
      <dgm:t>
        <a:bodyPr/>
        <a:lstStyle/>
        <a:p>
          <a:endParaRPr lang="en-GB"/>
        </a:p>
      </dgm:t>
    </dgm:pt>
    <dgm:pt modelId="{19C5765D-42F5-4AFC-A044-20303E04111A}">
      <dgm:prSet/>
      <dgm:spPr/>
      <dgm:t>
        <a:bodyPr/>
        <a:lstStyle/>
        <a:p>
          <a:r>
            <a:rPr lang="en-GB" dirty="0"/>
            <a:t>Does it involve digital support (an app, an online session, a computer game) as a supportive option for young people ?</a:t>
          </a:r>
        </a:p>
      </dgm:t>
    </dgm:pt>
    <dgm:pt modelId="{2281B151-5B72-4B3F-ACE4-8E94746A3CCC}" type="parTrans" cxnId="{87390789-2288-4D15-99F5-303890F6EA0A}">
      <dgm:prSet/>
      <dgm:spPr/>
      <dgm:t>
        <a:bodyPr/>
        <a:lstStyle/>
        <a:p>
          <a:endParaRPr lang="en-GB"/>
        </a:p>
      </dgm:t>
    </dgm:pt>
    <dgm:pt modelId="{0E9BFC58-5DA8-44A7-9205-F7C34585C9C2}" type="sibTrans" cxnId="{87390789-2288-4D15-99F5-303890F6EA0A}">
      <dgm:prSet/>
      <dgm:spPr/>
      <dgm:t>
        <a:bodyPr/>
        <a:lstStyle/>
        <a:p>
          <a:endParaRPr lang="en-GB"/>
        </a:p>
      </dgm:t>
    </dgm:pt>
    <dgm:pt modelId="{7C8BE1EA-494D-4A1B-9303-C5277DBE3982}">
      <dgm:prSet/>
      <dgm:spPr>
        <a:solidFill>
          <a:schemeClr val="accent5">
            <a:lumMod val="75000"/>
          </a:schemeClr>
        </a:solidFill>
      </dgm:spPr>
      <dgm:t>
        <a:bodyPr/>
        <a:lstStyle/>
        <a:p>
          <a:r>
            <a:rPr lang="en-GB"/>
            <a:t>Why not?</a:t>
          </a:r>
        </a:p>
      </dgm:t>
    </dgm:pt>
    <dgm:pt modelId="{D90A23E8-3722-4C39-9695-0D19C8062F91}" type="parTrans" cxnId="{E6BAEBF8-2CF3-4FF5-AE8B-DB4E91FD789D}">
      <dgm:prSet/>
      <dgm:spPr/>
      <dgm:t>
        <a:bodyPr/>
        <a:lstStyle/>
        <a:p>
          <a:endParaRPr lang="en-GB"/>
        </a:p>
      </dgm:t>
    </dgm:pt>
    <dgm:pt modelId="{A9B54920-938B-4987-AEC5-82F7CFBF40BA}" type="sibTrans" cxnId="{E6BAEBF8-2CF3-4FF5-AE8B-DB4E91FD789D}">
      <dgm:prSet/>
      <dgm:spPr/>
      <dgm:t>
        <a:bodyPr/>
        <a:lstStyle/>
        <a:p>
          <a:endParaRPr lang="en-GB"/>
        </a:p>
      </dgm:t>
    </dgm:pt>
    <dgm:pt modelId="{6FBD254C-CBA5-4756-8877-B1326ED664BB}" type="pres">
      <dgm:prSet presAssocID="{5484BD51-89BF-4EFA-B22C-649CC9C166F1}" presName="CompostProcess" presStyleCnt="0">
        <dgm:presLayoutVars>
          <dgm:dir/>
          <dgm:resizeHandles val="exact"/>
        </dgm:presLayoutVars>
      </dgm:prSet>
      <dgm:spPr/>
    </dgm:pt>
    <dgm:pt modelId="{F8B049D4-A933-4264-AECC-808D69A04B9E}" type="pres">
      <dgm:prSet presAssocID="{5484BD51-89BF-4EFA-B22C-649CC9C166F1}" presName="arrow" presStyleLbl="bgShp" presStyleIdx="0" presStyleCnt="1"/>
      <dgm:spPr/>
    </dgm:pt>
    <dgm:pt modelId="{98D07033-FA73-477D-939C-B79B6DD273DB}" type="pres">
      <dgm:prSet presAssocID="{5484BD51-89BF-4EFA-B22C-649CC9C166F1}" presName="linearProcess" presStyleCnt="0"/>
      <dgm:spPr/>
    </dgm:pt>
    <dgm:pt modelId="{5E0983B1-01C9-445B-8A05-168C35EAF7B0}" type="pres">
      <dgm:prSet presAssocID="{2C728157-FD80-4B73-9A4E-D9156940CF20}" presName="textNode" presStyleLbl="node1" presStyleIdx="0" presStyleCnt="4">
        <dgm:presLayoutVars>
          <dgm:bulletEnabled val="1"/>
        </dgm:presLayoutVars>
      </dgm:prSet>
      <dgm:spPr/>
    </dgm:pt>
    <dgm:pt modelId="{937490B1-3257-41A1-B860-C09D1BED745B}" type="pres">
      <dgm:prSet presAssocID="{0449C183-B56C-4B56-9AC3-169255B1D3D0}" presName="sibTrans" presStyleCnt="0"/>
      <dgm:spPr/>
    </dgm:pt>
    <dgm:pt modelId="{D512BA12-FD31-48B0-923C-CF86EA6EEE5C}" type="pres">
      <dgm:prSet presAssocID="{8BB1614E-39FF-4207-AEA7-0BAC7DBD1ED1}" presName="textNode" presStyleLbl="node1" presStyleIdx="1" presStyleCnt="4">
        <dgm:presLayoutVars>
          <dgm:bulletEnabled val="1"/>
        </dgm:presLayoutVars>
      </dgm:prSet>
      <dgm:spPr/>
    </dgm:pt>
    <dgm:pt modelId="{88284426-868A-4505-A518-45E430C05E03}" type="pres">
      <dgm:prSet presAssocID="{DB213CC6-E9A4-44DA-A7AE-526490DE8BBE}" presName="sibTrans" presStyleCnt="0"/>
      <dgm:spPr/>
    </dgm:pt>
    <dgm:pt modelId="{8558D95A-5052-4B61-BC94-782DD1136737}" type="pres">
      <dgm:prSet presAssocID="{19C5765D-42F5-4AFC-A044-20303E04111A}" presName="textNode" presStyleLbl="node1" presStyleIdx="2" presStyleCnt="4">
        <dgm:presLayoutVars>
          <dgm:bulletEnabled val="1"/>
        </dgm:presLayoutVars>
      </dgm:prSet>
      <dgm:spPr/>
    </dgm:pt>
    <dgm:pt modelId="{3F2556F3-4693-4628-9665-79BA981D567D}" type="pres">
      <dgm:prSet presAssocID="{0E9BFC58-5DA8-44A7-9205-F7C34585C9C2}" presName="sibTrans" presStyleCnt="0"/>
      <dgm:spPr/>
    </dgm:pt>
    <dgm:pt modelId="{CE54CC7E-C4E3-4163-B374-FB30D8C7C072}" type="pres">
      <dgm:prSet presAssocID="{7C8BE1EA-494D-4A1B-9303-C5277DBE3982}" presName="textNode" presStyleLbl="node1" presStyleIdx="3" presStyleCnt="4">
        <dgm:presLayoutVars>
          <dgm:bulletEnabled val="1"/>
        </dgm:presLayoutVars>
      </dgm:prSet>
      <dgm:spPr/>
    </dgm:pt>
  </dgm:ptLst>
  <dgm:cxnLst>
    <dgm:cxn modelId="{71086417-679A-4049-A91E-A0D975AB1C28}" type="presOf" srcId="{5484BD51-89BF-4EFA-B22C-649CC9C166F1}" destId="{6FBD254C-CBA5-4756-8877-B1326ED664BB}" srcOrd="0" destOrd="0" presId="urn:microsoft.com/office/officeart/2005/8/layout/hProcess9"/>
    <dgm:cxn modelId="{CE542A5F-4A5F-4B31-B21F-43550263F225}" type="presOf" srcId="{19C5765D-42F5-4AFC-A044-20303E04111A}" destId="{8558D95A-5052-4B61-BC94-782DD1136737}" srcOrd="0" destOrd="0" presId="urn:microsoft.com/office/officeart/2005/8/layout/hProcess9"/>
    <dgm:cxn modelId="{DF40D04B-A9E6-4D49-BDA4-ED84DC6976A9}" type="presOf" srcId="{7C8BE1EA-494D-4A1B-9303-C5277DBE3982}" destId="{CE54CC7E-C4E3-4163-B374-FB30D8C7C072}" srcOrd="0" destOrd="0" presId="urn:microsoft.com/office/officeart/2005/8/layout/hProcess9"/>
    <dgm:cxn modelId="{87390789-2288-4D15-99F5-303890F6EA0A}" srcId="{5484BD51-89BF-4EFA-B22C-649CC9C166F1}" destId="{19C5765D-42F5-4AFC-A044-20303E04111A}" srcOrd="2" destOrd="0" parTransId="{2281B151-5B72-4B3F-ACE4-8E94746A3CCC}" sibTransId="{0E9BFC58-5DA8-44A7-9205-F7C34585C9C2}"/>
    <dgm:cxn modelId="{5277C695-DAA7-4B5A-AE92-DD930F0F7EFC}" srcId="{5484BD51-89BF-4EFA-B22C-649CC9C166F1}" destId="{2C728157-FD80-4B73-9A4E-D9156940CF20}" srcOrd="0" destOrd="0" parTransId="{A426C39F-D45E-4636-ACA7-9DACB8BD0861}" sibTransId="{0449C183-B56C-4B56-9AC3-169255B1D3D0}"/>
    <dgm:cxn modelId="{CBD957B0-4168-47FF-B079-C8C5B93D44F2}" type="presOf" srcId="{8BB1614E-39FF-4207-AEA7-0BAC7DBD1ED1}" destId="{D512BA12-FD31-48B0-923C-CF86EA6EEE5C}" srcOrd="0" destOrd="0" presId="urn:microsoft.com/office/officeart/2005/8/layout/hProcess9"/>
    <dgm:cxn modelId="{269288B7-F282-4850-B54F-6719DCCFD745}" srcId="{5484BD51-89BF-4EFA-B22C-649CC9C166F1}" destId="{8BB1614E-39FF-4207-AEA7-0BAC7DBD1ED1}" srcOrd="1" destOrd="0" parTransId="{3659F8A5-064F-4C8D-83AE-337E36CB594C}" sibTransId="{DB213CC6-E9A4-44DA-A7AE-526490DE8BBE}"/>
    <dgm:cxn modelId="{D0A85FDF-5CD1-4E5D-84EB-E2DD65FD6925}" type="presOf" srcId="{2C728157-FD80-4B73-9A4E-D9156940CF20}" destId="{5E0983B1-01C9-445B-8A05-168C35EAF7B0}" srcOrd="0" destOrd="0" presId="urn:microsoft.com/office/officeart/2005/8/layout/hProcess9"/>
    <dgm:cxn modelId="{E6BAEBF8-2CF3-4FF5-AE8B-DB4E91FD789D}" srcId="{5484BD51-89BF-4EFA-B22C-649CC9C166F1}" destId="{7C8BE1EA-494D-4A1B-9303-C5277DBE3982}" srcOrd="3" destOrd="0" parTransId="{D90A23E8-3722-4C39-9695-0D19C8062F91}" sibTransId="{A9B54920-938B-4987-AEC5-82F7CFBF40BA}"/>
    <dgm:cxn modelId="{880B0229-0675-4921-9B7F-8508D9E88761}" type="presParOf" srcId="{6FBD254C-CBA5-4756-8877-B1326ED664BB}" destId="{F8B049D4-A933-4264-AECC-808D69A04B9E}" srcOrd="0" destOrd="0" presId="urn:microsoft.com/office/officeart/2005/8/layout/hProcess9"/>
    <dgm:cxn modelId="{6D88C751-B76C-4109-9596-9B9CD99F401B}" type="presParOf" srcId="{6FBD254C-CBA5-4756-8877-B1326ED664BB}" destId="{98D07033-FA73-477D-939C-B79B6DD273DB}" srcOrd="1" destOrd="0" presId="urn:microsoft.com/office/officeart/2005/8/layout/hProcess9"/>
    <dgm:cxn modelId="{6C8C08C6-016E-45FA-A073-C54C2954A1E9}" type="presParOf" srcId="{98D07033-FA73-477D-939C-B79B6DD273DB}" destId="{5E0983B1-01C9-445B-8A05-168C35EAF7B0}" srcOrd="0" destOrd="0" presId="urn:microsoft.com/office/officeart/2005/8/layout/hProcess9"/>
    <dgm:cxn modelId="{6A4D8038-BF8B-4981-A490-8CBD7B0118CE}" type="presParOf" srcId="{98D07033-FA73-477D-939C-B79B6DD273DB}" destId="{937490B1-3257-41A1-B860-C09D1BED745B}" srcOrd="1" destOrd="0" presId="urn:microsoft.com/office/officeart/2005/8/layout/hProcess9"/>
    <dgm:cxn modelId="{C8D1CF93-E22D-4971-BAFD-1232023CE90A}" type="presParOf" srcId="{98D07033-FA73-477D-939C-B79B6DD273DB}" destId="{D512BA12-FD31-48B0-923C-CF86EA6EEE5C}" srcOrd="2" destOrd="0" presId="urn:microsoft.com/office/officeart/2005/8/layout/hProcess9"/>
    <dgm:cxn modelId="{003809B7-6ECC-4D1C-BB31-FD1437A57F20}" type="presParOf" srcId="{98D07033-FA73-477D-939C-B79B6DD273DB}" destId="{88284426-868A-4505-A518-45E430C05E03}" srcOrd="3" destOrd="0" presId="urn:microsoft.com/office/officeart/2005/8/layout/hProcess9"/>
    <dgm:cxn modelId="{ACF98BAB-9986-4D03-8179-71BB92FCF26A}" type="presParOf" srcId="{98D07033-FA73-477D-939C-B79B6DD273DB}" destId="{8558D95A-5052-4B61-BC94-782DD1136737}" srcOrd="4" destOrd="0" presId="urn:microsoft.com/office/officeart/2005/8/layout/hProcess9"/>
    <dgm:cxn modelId="{4DDBAF70-173A-434C-86C0-631AC93A1E66}" type="presParOf" srcId="{98D07033-FA73-477D-939C-B79B6DD273DB}" destId="{3F2556F3-4693-4628-9665-79BA981D567D}" srcOrd="5" destOrd="0" presId="urn:microsoft.com/office/officeart/2005/8/layout/hProcess9"/>
    <dgm:cxn modelId="{E7F2C828-72C2-44CD-90B2-E8A17E209020}" type="presParOf" srcId="{98D07033-FA73-477D-939C-B79B6DD273DB}" destId="{CE54CC7E-C4E3-4163-B374-FB30D8C7C072}"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1C48F0-A93B-0E4F-8819-37A08EFAECC0}"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GB"/>
        </a:p>
      </dgm:t>
    </dgm:pt>
    <dgm:pt modelId="{2F53777D-F861-3F42-B8C9-FAEE0654908C}">
      <dgm:prSet/>
      <dgm:spPr/>
      <dgm:t>
        <a:bodyPr/>
        <a:lstStyle/>
        <a:p>
          <a:r>
            <a:rPr lang="en-GB" dirty="0"/>
            <a:t>2 Trials</a:t>
          </a:r>
        </a:p>
      </dgm:t>
    </dgm:pt>
    <dgm:pt modelId="{98C9A4F3-E014-114C-ABA6-4BB458669780}" type="parTrans" cxnId="{049EC5FB-CDAA-7147-A153-271196870DC4}">
      <dgm:prSet/>
      <dgm:spPr/>
      <dgm:t>
        <a:bodyPr/>
        <a:lstStyle/>
        <a:p>
          <a:endParaRPr lang="en-GB"/>
        </a:p>
      </dgm:t>
    </dgm:pt>
    <dgm:pt modelId="{49C18A1A-1114-9A4C-A622-782440286117}" type="sibTrans" cxnId="{049EC5FB-CDAA-7147-A153-271196870DC4}">
      <dgm:prSet/>
      <dgm:spPr/>
      <dgm:t>
        <a:bodyPr/>
        <a:lstStyle/>
        <a:p>
          <a:endParaRPr lang="en-GB"/>
        </a:p>
      </dgm:t>
    </dgm:pt>
    <dgm:pt modelId="{E67FBFF5-05AB-D14B-9767-9AF37E23153D}">
      <dgm:prSet/>
      <dgm:spPr/>
      <dgm:t>
        <a:bodyPr/>
        <a:lstStyle/>
        <a:p>
          <a:r>
            <a:rPr lang="en-GB" dirty="0"/>
            <a:t>Trial 1</a:t>
          </a:r>
        </a:p>
      </dgm:t>
    </dgm:pt>
    <dgm:pt modelId="{154F501B-3BE4-A54E-AE90-34DBF087B23E}" type="parTrans" cxnId="{7F1FCED6-EEEC-A140-9C04-606A989CFE9F}">
      <dgm:prSet/>
      <dgm:spPr/>
      <dgm:t>
        <a:bodyPr/>
        <a:lstStyle/>
        <a:p>
          <a:endParaRPr lang="en-GB"/>
        </a:p>
      </dgm:t>
    </dgm:pt>
    <dgm:pt modelId="{525B14A6-9679-8D4E-B67A-5E327E319632}" type="sibTrans" cxnId="{7F1FCED6-EEEC-A140-9C04-606A989CFE9F}">
      <dgm:prSet/>
      <dgm:spPr/>
      <dgm:t>
        <a:bodyPr/>
        <a:lstStyle/>
        <a:p>
          <a:endParaRPr lang="en-GB"/>
        </a:p>
      </dgm:t>
    </dgm:pt>
    <dgm:pt modelId="{4F7AED8F-1F4C-684E-AFD8-FF864C693CC4}">
      <dgm:prSet/>
      <dgm:spPr/>
      <dgm:t>
        <a:bodyPr/>
        <a:lstStyle/>
        <a:p>
          <a:r>
            <a:rPr lang="en-GB" dirty="0"/>
            <a:t>3 aspects of MHL measured</a:t>
          </a:r>
        </a:p>
      </dgm:t>
    </dgm:pt>
    <dgm:pt modelId="{6967B731-F536-3947-9143-8A5915C30D6C}" type="parTrans" cxnId="{CCD3A687-742B-D246-8C36-02B94B39A5A6}">
      <dgm:prSet/>
      <dgm:spPr/>
      <dgm:t>
        <a:bodyPr/>
        <a:lstStyle/>
        <a:p>
          <a:endParaRPr lang="en-GB"/>
        </a:p>
      </dgm:t>
    </dgm:pt>
    <dgm:pt modelId="{5AB67238-0FCF-F148-AD8C-D70B85DC1AD3}" type="sibTrans" cxnId="{CCD3A687-742B-D246-8C36-02B94B39A5A6}">
      <dgm:prSet/>
      <dgm:spPr/>
      <dgm:t>
        <a:bodyPr/>
        <a:lstStyle/>
        <a:p>
          <a:endParaRPr lang="en-GB"/>
        </a:p>
      </dgm:t>
    </dgm:pt>
    <dgm:pt modelId="{6A392309-AF02-9742-BE30-63053B2CDE93}">
      <dgm:prSet/>
      <dgm:spPr/>
      <dgm:t>
        <a:bodyPr/>
        <a:lstStyle/>
        <a:p>
          <a:r>
            <a:rPr lang="en-GB" dirty="0"/>
            <a:t>Trial 2</a:t>
          </a:r>
        </a:p>
      </dgm:t>
    </dgm:pt>
    <dgm:pt modelId="{F2A0F040-E91A-B143-B5FF-E826D9A84B57}" type="parTrans" cxnId="{BD0C76E4-BA9F-D742-A090-0B84E74B9C62}">
      <dgm:prSet/>
      <dgm:spPr/>
      <dgm:t>
        <a:bodyPr/>
        <a:lstStyle/>
        <a:p>
          <a:endParaRPr lang="en-GB"/>
        </a:p>
      </dgm:t>
    </dgm:pt>
    <dgm:pt modelId="{7506220A-53EE-FA48-89C4-0D3CFC281097}" type="sibTrans" cxnId="{BD0C76E4-BA9F-D742-A090-0B84E74B9C62}">
      <dgm:prSet/>
      <dgm:spPr/>
      <dgm:t>
        <a:bodyPr/>
        <a:lstStyle/>
        <a:p>
          <a:endParaRPr lang="en-GB"/>
        </a:p>
      </dgm:t>
    </dgm:pt>
    <dgm:pt modelId="{8A1A2710-C958-4A4C-ADB3-4858BE81BD29}">
      <dgm:prSet/>
      <dgm:spPr/>
      <dgm:t>
        <a:bodyPr/>
        <a:lstStyle/>
        <a:p>
          <a:r>
            <a:rPr lang="en-GB" dirty="0"/>
            <a:t>Primary &amp; Secondary Schools 2020-22</a:t>
          </a:r>
        </a:p>
      </dgm:t>
    </dgm:pt>
    <dgm:pt modelId="{3F7672B2-A28F-0F48-BAF2-9AC5973C3C38}" type="parTrans" cxnId="{3CD85A36-A79D-A944-868F-AD2DA77C02E1}">
      <dgm:prSet/>
      <dgm:spPr/>
      <dgm:t>
        <a:bodyPr/>
        <a:lstStyle/>
        <a:p>
          <a:endParaRPr lang="en-GB"/>
        </a:p>
      </dgm:t>
    </dgm:pt>
    <dgm:pt modelId="{2009889A-1E2C-1A4E-B8E0-CC159892B46B}" type="sibTrans" cxnId="{3CD85A36-A79D-A944-868F-AD2DA77C02E1}">
      <dgm:prSet/>
      <dgm:spPr/>
      <dgm:t>
        <a:bodyPr/>
        <a:lstStyle/>
        <a:p>
          <a:endParaRPr lang="en-GB"/>
        </a:p>
      </dgm:t>
    </dgm:pt>
    <dgm:pt modelId="{9ED950A6-6FF3-AB47-8D49-D6B0EB512574}">
      <dgm:prSet/>
      <dgm:spPr/>
      <dgm:t>
        <a:bodyPr/>
        <a:lstStyle/>
        <a:p>
          <a:r>
            <a:rPr lang="en-GB" dirty="0"/>
            <a:t>10 schools,  </a:t>
          </a:r>
        </a:p>
        <a:p>
          <a:r>
            <a:rPr lang="en-GB" dirty="0"/>
            <a:t>N=1273 starters  N=Completers=686</a:t>
          </a:r>
        </a:p>
      </dgm:t>
    </dgm:pt>
    <dgm:pt modelId="{219F3158-38F5-3E4E-AFEE-20A09A092E54}" type="parTrans" cxnId="{FBBE3F5A-5ABB-7B41-9239-324CE600C728}">
      <dgm:prSet/>
      <dgm:spPr/>
      <dgm:t>
        <a:bodyPr/>
        <a:lstStyle/>
        <a:p>
          <a:endParaRPr lang="en-GB"/>
        </a:p>
      </dgm:t>
    </dgm:pt>
    <dgm:pt modelId="{1560923B-E4DF-0C49-8E1E-5C75CA8072C5}" type="sibTrans" cxnId="{FBBE3F5A-5ABB-7B41-9239-324CE600C728}">
      <dgm:prSet/>
      <dgm:spPr/>
      <dgm:t>
        <a:bodyPr/>
        <a:lstStyle/>
        <a:p>
          <a:endParaRPr lang="en-GB"/>
        </a:p>
      </dgm:t>
    </dgm:pt>
    <dgm:pt modelId="{97CC4530-44EE-C940-ACE4-6B0CDB137B79}">
      <dgm:prSet/>
      <dgm:spPr/>
      <dgm:t>
        <a:bodyPr/>
        <a:lstStyle/>
        <a:p>
          <a:r>
            <a:rPr lang="en-GB" dirty="0"/>
            <a:t>Longitudinal cluster-controlled design </a:t>
          </a:r>
        </a:p>
      </dgm:t>
    </dgm:pt>
    <dgm:pt modelId="{D62EEC26-7986-8B46-9696-D8F63BD5AC79}" type="parTrans" cxnId="{DD7E75BC-80D4-9A4C-8818-0A9EAF7211C8}">
      <dgm:prSet/>
      <dgm:spPr/>
      <dgm:t>
        <a:bodyPr/>
        <a:lstStyle/>
        <a:p>
          <a:endParaRPr lang="en-GB"/>
        </a:p>
      </dgm:t>
    </dgm:pt>
    <dgm:pt modelId="{E96920EF-3F94-A048-A929-FF028FA5F2A9}" type="sibTrans" cxnId="{DD7E75BC-80D4-9A4C-8818-0A9EAF7211C8}">
      <dgm:prSet/>
      <dgm:spPr/>
      <dgm:t>
        <a:bodyPr/>
        <a:lstStyle/>
        <a:p>
          <a:endParaRPr lang="en-GB"/>
        </a:p>
      </dgm:t>
    </dgm:pt>
    <dgm:pt modelId="{A0FCB393-C2D6-F342-A2B7-9723865D0ECD}">
      <dgm:prSet/>
      <dgm:spPr/>
      <dgm:t>
        <a:bodyPr/>
        <a:lstStyle/>
        <a:p>
          <a:r>
            <a:rPr lang="en-GB" dirty="0"/>
            <a:t>10-13years, </a:t>
          </a:r>
        </a:p>
        <a:p>
          <a:r>
            <a:rPr lang="en-GB" dirty="0"/>
            <a:t>mean 10.65</a:t>
          </a:r>
        </a:p>
      </dgm:t>
    </dgm:pt>
    <dgm:pt modelId="{29002809-F4DF-EF47-9D70-FCF87210C4C3}" type="parTrans" cxnId="{0BF98D6E-D0B6-2341-8C87-16102FB93DA3}">
      <dgm:prSet/>
      <dgm:spPr/>
      <dgm:t>
        <a:bodyPr/>
        <a:lstStyle/>
        <a:p>
          <a:endParaRPr lang="en-GB"/>
        </a:p>
      </dgm:t>
    </dgm:pt>
    <dgm:pt modelId="{D18A0822-6C3C-B543-AFAC-B02B51457041}" type="sibTrans" cxnId="{0BF98D6E-D0B6-2341-8C87-16102FB93DA3}">
      <dgm:prSet/>
      <dgm:spPr/>
      <dgm:t>
        <a:bodyPr/>
        <a:lstStyle/>
        <a:p>
          <a:endParaRPr lang="en-GB"/>
        </a:p>
      </dgm:t>
    </dgm:pt>
    <dgm:pt modelId="{7EEB6E3E-0E20-B84B-A356-B58310301C98}">
      <dgm:prSet/>
      <dgm:spPr/>
      <dgm:t>
        <a:bodyPr/>
        <a:lstStyle/>
        <a:p>
          <a:r>
            <a:rPr lang="en-GB" dirty="0"/>
            <a:t>11-17 years, </a:t>
          </a:r>
        </a:p>
        <a:p>
          <a:r>
            <a:rPr lang="en-GB" dirty="0"/>
            <a:t>mean 13.83</a:t>
          </a:r>
        </a:p>
      </dgm:t>
    </dgm:pt>
    <dgm:pt modelId="{D48C240E-ACE2-9947-B546-3D81822930D9}" type="sibTrans" cxnId="{0488230B-5E04-F246-81B2-848ACA778CDD}">
      <dgm:prSet/>
      <dgm:spPr/>
      <dgm:t>
        <a:bodyPr/>
        <a:lstStyle/>
        <a:p>
          <a:endParaRPr lang="en-GB"/>
        </a:p>
      </dgm:t>
    </dgm:pt>
    <dgm:pt modelId="{63E8D49E-7AB2-2243-92B5-F90FAB910B45}" type="parTrans" cxnId="{0488230B-5E04-F246-81B2-848ACA778CDD}">
      <dgm:prSet/>
      <dgm:spPr/>
      <dgm:t>
        <a:bodyPr/>
        <a:lstStyle/>
        <a:p>
          <a:endParaRPr lang="en-GB"/>
        </a:p>
      </dgm:t>
    </dgm:pt>
    <dgm:pt modelId="{68D636E1-235A-D148-929A-4267CB23B5DD}">
      <dgm:prSet/>
      <dgm:spPr/>
      <dgm:t>
        <a:bodyPr/>
        <a:lstStyle/>
        <a:p>
          <a:r>
            <a:rPr lang="en-GB" dirty="0"/>
            <a:t>N=331, Int 204</a:t>
          </a:r>
        </a:p>
        <a:p>
          <a:r>
            <a:rPr lang="en-GB" dirty="0"/>
            <a:t>PSHE lesson</a:t>
          </a:r>
        </a:p>
      </dgm:t>
    </dgm:pt>
    <dgm:pt modelId="{CFC619A8-E5C3-A249-8053-AEE5F0DCC865}" type="parTrans" cxnId="{440D63FE-4C26-EA46-AE9C-4524922C4A1A}">
      <dgm:prSet/>
      <dgm:spPr/>
      <dgm:t>
        <a:bodyPr/>
        <a:lstStyle/>
        <a:p>
          <a:endParaRPr lang="en-GB"/>
        </a:p>
      </dgm:t>
    </dgm:pt>
    <dgm:pt modelId="{62A3A3C5-D089-A547-B316-DBF06FFCD8FB}" type="sibTrans" cxnId="{440D63FE-4C26-EA46-AE9C-4524922C4A1A}">
      <dgm:prSet/>
      <dgm:spPr/>
      <dgm:t>
        <a:bodyPr/>
        <a:lstStyle/>
        <a:p>
          <a:endParaRPr lang="en-GB"/>
        </a:p>
      </dgm:t>
    </dgm:pt>
    <dgm:pt modelId="{C7B92396-E5F9-E040-BADF-F054E49C9A65}">
      <dgm:prSet/>
      <dgm:spPr/>
      <dgm:t>
        <a:bodyPr/>
        <a:lstStyle/>
        <a:p>
          <a:r>
            <a:rPr lang="en-GB" dirty="0"/>
            <a:t>Retention 76.6%</a:t>
          </a:r>
        </a:p>
      </dgm:t>
    </dgm:pt>
    <dgm:pt modelId="{41951763-379B-5D47-9A33-222726EBBFC8}" type="parTrans" cxnId="{636BFD77-5565-2C42-A3F4-88D47131692F}">
      <dgm:prSet/>
      <dgm:spPr/>
      <dgm:t>
        <a:bodyPr/>
        <a:lstStyle/>
        <a:p>
          <a:endParaRPr lang="en-GB"/>
        </a:p>
      </dgm:t>
    </dgm:pt>
    <dgm:pt modelId="{6C4F79E8-3163-2845-9030-5482B12A35FB}" type="sibTrans" cxnId="{636BFD77-5565-2C42-A3F4-88D47131692F}">
      <dgm:prSet/>
      <dgm:spPr/>
      <dgm:t>
        <a:bodyPr/>
        <a:lstStyle/>
        <a:p>
          <a:endParaRPr lang="en-GB"/>
        </a:p>
      </dgm:t>
    </dgm:pt>
    <dgm:pt modelId="{9D213E37-8031-2844-BE50-9189275839DF}">
      <dgm:prSet/>
      <dgm:spPr/>
      <dgm:t>
        <a:bodyPr/>
        <a:lstStyle/>
        <a:p>
          <a:r>
            <a:rPr lang="en-GB" dirty="0"/>
            <a:t>N=435, Int 299</a:t>
          </a:r>
        </a:p>
        <a:p>
          <a:r>
            <a:rPr lang="en-GB" dirty="0"/>
            <a:t>Pastoral time</a:t>
          </a:r>
        </a:p>
      </dgm:t>
    </dgm:pt>
    <dgm:pt modelId="{821AE180-A593-794B-BF2B-AEBF258A048A}" type="parTrans" cxnId="{D6C67DDC-8C91-7643-B65E-8E3985007F7B}">
      <dgm:prSet/>
      <dgm:spPr/>
      <dgm:t>
        <a:bodyPr/>
        <a:lstStyle/>
        <a:p>
          <a:endParaRPr lang="en-GB"/>
        </a:p>
      </dgm:t>
    </dgm:pt>
    <dgm:pt modelId="{19A7C53A-EFB3-1841-BEBD-67DD9385C3C9}" type="sibTrans" cxnId="{D6C67DDC-8C91-7643-B65E-8E3985007F7B}">
      <dgm:prSet/>
      <dgm:spPr/>
      <dgm:t>
        <a:bodyPr/>
        <a:lstStyle/>
        <a:p>
          <a:endParaRPr lang="en-GB"/>
        </a:p>
      </dgm:t>
    </dgm:pt>
    <dgm:pt modelId="{1BEFFBA2-F378-194F-AA64-328E1520D15B}">
      <dgm:prSet/>
      <dgm:spPr/>
      <dgm:t>
        <a:bodyPr/>
        <a:lstStyle/>
        <a:p>
          <a:r>
            <a:rPr lang="en-GB" dirty="0"/>
            <a:t>Retention 51.7%</a:t>
          </a:r>
        </a:p>
      </dgm:t>
    </dgm:pt>
    <dgm:pt modelId="{9F708475-21CC-9743-AEED-916B1850C01A}" type="parTrans" cxnId="{0BFBBF90-5FC6-9549-B313-A062B1E8486F}">
      <dgm:prSet/>
      <dgm:spPr/>
      <dgm:t>
        <a:bodyPr/>
        <a:lstStyle/>
        <a:p>
          <a:endParaRPr lang="en-GB"/>
        </a:p>
      </dgm:t>
    </dgm:pt>
    <dgm:pt modelId="{39D48A66-FABA-3C4B-9D89-5C14BFC0D67F}" type="sibTrans" cxnId="{0BFBBF90-5FC6-9549-B313-A062B1E8486F}">
      <dgm:prSet/>
      <dgm:spPr/>
      <dgm:t>
        <a:bodyPr/>
        <a:lstStyle/>
        <a:p>
          <a:endParaRPr lang="en-GB"/>
        </a:p>
      </dgm:t>
    </dgm:pt>
    <dgm:pt modelId="{625342B1-ECE3-3A46-8E1A-6D0136658F44}">
      <dgm:prSet/>
      <dgm:spPr/>
      <dgm:t>
        <a:bodyPr/>
        <a:lstStyle/>
        <a:p>
          <a:r>
            <a:rPr lang="en-GB" dirty="0"/>
            <a:t>54% female</a:t>
          </a:r>
        </a:p>
      </dgm:t>
    </dgm:pt>
    <dgm:pt modelId="{64D0AC3C-9E6F-6C40-B0DB-62785966A723}" type="parTrans" cxnId="{9278FACE-F32F-8144-AA41-6A5E86441EDA}">
      <dgm:prSet/>
      <dgm:spPr/>
      <dgm:t>
        <a:bodyPr/>
        <a:lstStyle/>
        <a:p>
          <a:endParaRPr lang="en-GB"/>
        </a:p>
      </dgm:t>
    </dgm:pt>
    <dgm:pt modelId="{1CD4248A-250A-284B-AEA1-8CF5BBF8D651}" type="sibTrans" cxnId="{9278FACE-F32F-8144-AA41-6A5E86441EDA}">
      <dgm:prSet/>
      <dgm:spPr/>
      <dgm:t>
        <a:bodyPr/>
        <a:lstStyle/>
        <a:p>
          <a:endParaRPr lang="en-GB"/>
        </a:p>
      </dgm:t>
    </dgm:pt>
    <dgm:pt modelId="{BF080503-14C2-AF4A-BA69-F335DDD9BE7E}">
      <dgm:prSet/>
      <dgm:spPr/>
      <dgm:t>
        <a:bodyPr/>
        <a:lstStyle/>
        <a:p>
          <a:r>
            <a:rPr lang="en-GB" dirty="0"/>
            <a:t>56% female</a:t>
          </a:r>
        </a:p>
      </dgm:t>
    </dgm:pt>
    <dgm:pt modelId="{B0A1845F-124A-7745-B16B-84A2ECE48A18}" type="parTrans" cxnId="{52D31FF1-E346-2C41-A6BA-5560B9975246}">
      <dgm:prSet/>
      <dgm:spPr/>
      <dgm:t>
        <a:bodyPr/>
        <a:lstStyle/>
        <a:p>
          <a:endParaRPr lang="en-GB"/>
        </a:p>
      </dgm:t>
    </dgm:pt>
    <dgm:pt modelId="{A95BF0AD-872D-8F49-B29E-83D08D826F6C}" type="sibTrans" cxnId="{52D31FF1-E346-2C41-A6BA-5560B9975246}">
      <dgm:prSet/>
      <dgm:spPr/>
      <dgm:t>
        <a:bodyPr/>
        <a:lstStyle/>
        <a:p>
          <a:endParaRPr lang="en-GB"/>
        </a:p>
      </dgm:t>
    </dgm:pt>
    <dgm:pt modelId="{65F0D636-F5F5-5644-862A-F907936F3DB3}" type="pres">
      <dgm:prSet presAssocID="{591C48F0-A93B-0E4F-8819-37A08EFAECC0}" presName="Name0" presStyleCnt="0">
        <dgm:presLayoutVars>
          <dgm:chPref val="3"/>
          <dgm:dir/>
          <dgm:animLvl val="lvl"/>
          <dgm:resizeHandles/>
        </dgm:presLayoutVars>
      </dgm:prSet>
      <dgm:spPr/>
    </dgm:pt>
    <dgm:pt modelId="{C417C737-E64F-FC4C-BBEB-9CB3034664D5}" type="pres">
      <dgm:prSet presAssocID="{2F53777D-F861-3F42-B8C9-FAEE0654908C}" presName="horFlow" presStyleCnt="0"/>
      <dgm:spPr/>
    </dgm:pt>
    <dgm:pt modelId="{BB5D3B15-C411-6F4E-A6AE-160E43A5D2F3}" type="pres">
      <dgm:prSet presAssocID="{2F53777D-F861-3F42-B8C9-FAEE0654908C}" presName="bigChev" presStyleLbl="node1" presStyleIdx="0" presStyleCnt="3"/>
      <dgm:spPr/>
    </dgm:pt>
    <dgm:pt modelId="{92BBD0D3-049E-C34F-A05A-15DC2270A3F3}" type="pres">
      <dgm:prSet presAssocID="{3F7672B2-A28F-0F48-BAF2-9AC5973C3C38}" presName="parTrans" presStyleCnt="0"/>
      <dgm:spPr/>
    </dgm:pt>
    <dgm:pt modelId="{217953F9-B2AE-4341-AA22-6D57814CE6C8}" type="pres">
      <dgm:prSet presAssocID="{8A1A2710-C958-4A4C-ADB3-4858BE81BD29}" presName="node" presStyleLbl="alignAccFollowNode1" presStyleIdx="0" presStyleCnt="12">
        <dgm:presLayoutVars>
          <dgm:bulletEnabled val="1"/>
        </dgm:presLayoutVars>
      </dgm:prSet>
      <dgm:spPr/>
    </dgm:pt>
    <dgm:pt modelId="{1FA86DD7-D596-6F40-9584-4A7B6173E69E}" type="pres">
      <dgm:prSet presAssocID="{2009889A-1E2C-1A4E-B8E0-CC159892B46B}" presName="sibTrans" presStyleCnt="0"/>
      <dgm:spPr/>
    </dgm:pt>
    <dgm:pt modelId="{526FACAA-16B9-6F49-8F7B-FCEE04E15784}" type="pres">
      <dgm:prSet presAssocID="{9ED950A6-6FF3-AB47-8D49-D6B0EB512574}" presName="node" presStyleLbl="alignAccFollowNode1" presStyleIdx="1" presStyleCnt="12">
        <dgm:presLayoutVars>
          <dgm:bulletEnabled val="1"/>
        </dgm:presLayoutVars>
      </dgm:prSet>
      <dgm:spPr/>
    </dgm:pt>
    <dgm:pt modelId="{763D6B6C-D185-8C45-A65D-FA4650CE86FF}" type="pres">
      <dgm:prSet presAssocID="{1560923B-E4DF-0C49-8E1E-5C75CA8072C5}" presName="sibTrans" presStyleCnt="0"/>
      <dgm:spPr/>
    </dgm:pt>
    <dgm:pt modelId="{A41F60A1-C452-CF45-9408-C569053CDCFA}" type="pres">
      <dgm:prSet presAssocID="{97CC4530-44EE-C940-ACE4-6B0CDB137B79}" presName="node" presStyleLbl="alignAccFollowNode1" presStyleIdx="2" presStyleCnt="12">
        <dgm:presLayoutVars>
          <dgm:bulletEnabled val="1"/>
        </dgm:presLayoutVars>
      </dgm:prSet>
      <dgm:spPr/>
    </dgm:pt>
    <dgm:pt modelId="{009C66BB-D419-A948-AB20-7140B4C137DD}" type="pres">
      <dgm:prSet presAssocID="{E96920EF-3F94-A048-A929-FF028FA5F2A9}" presName="sibTrans" presStyleCnt="0"/>
      <dgm:spPr/>
    </dgm:pt>
    <dgm:pt modelId="{BF95F424-29BA-454E-8BFF-6D9346E452EB}" type="pres">
      <dgm:prSet presAssocID="{4F7AED8F-1F4C-684E-AFD8-FF864C693CC4}" presName="node" presStyleLbl="alignAccFollowNode1" presStyleIdx="3" presStyleCnt="12">
        <dgm:presLayoutVars>
          <dgm:bulletEnabled val="1"/>
        </dgm:presLayoutVars>
      </dgm:prSet>
      <dgm:spPr/>
    </dgm:pt>
    <dgm:pt modelId="{9705B1A1-288B-A041-ABBF-73E534FFBC2E}" type="pres">
      <dgm:prSet presAssocID="{2F53777D-F861-3F42-B8C9-FAEE0654908C}" presName="vSp" presStyleCnt="0"/>
      <dgm:spPr/>
    </dgm:pt>
    <dgm:pt modelId="{0AF99EC9-C848-2842-9FF8-E5369116A88C}" type="pres">
      <dgm:prSet presAssocID="{E67FBFF5-05AB-D14B-9767-9AF37E23153D}" presName="horFlow" presStyleCnt="0"/>
      <dgm:spPr/>
    </dgm:pt>
    <dgm:pt modelId="{4A7BDF51-8416-B449-9AFF-E86530211B36}" type="pres">
      <dgm:prSet presAssocID="{E67FBFF5-05AB-D14B-9767-9AF37E23153D}" presName="bigChev" presStyleLbl="node1" presStyleIdx="1" presStyleCnt="3"/>
      <dgm:spPr/>
    </dgm:pt>
    <dgm:pt modelId="{532AC3C7-90BA-A546-B1C3-FD6849E67A6E}" type="pres">
      <dgm:prSet presAssocID="{CFC619A8-E5C3-A249-8053-AEE5F0DCC865}" presName="parTrans" presStyleCnt="0"/>
      <dgm:spPr/>
    </dgm:pt>
    <dgm:pt modelId="{0801EEA5-BAAE-BD4B-8715-C8ECF7D27F8F}" type="pres">
      <dgm:prSet presAssocID="{68D636E1-235A-D148-929A-4267CB23B5DD}" presName="node" presStyleLbl="alignAccFollowNode1" presStyleIdx="4" presStyleCnt="12">
        <dgm:presLayoutVars>
          <dgm:bulletEnabled val="1"/>
        </dgm:presLayoutVars>
      </dgm:prSet>
      <dgm:spPr/>
    </dgm:pt>
    <dgm:pt modelId="{9F34CBFC-057D-BC46-9388-CE6FBD1B9350}" type="pres">
      <dgm:prSet presAssocID="{62A3A3C5-D089-A547-B316-DBF06FFCD8FB}" presName="sibTrans" presStyleCnt="0"/>
      <dgm:spPr/>
    </dgm:pt>
    <dgm:pt modelId="{0C118005-B38C-924A-8862-385016076AED}" type="pres">
      <dgm:prSet presAssocID="{A0FCB393-C2D6-F342-A2B7-9723865D0ECD}" presName="node" presStyleLbl="alignAccFollowNode1" presStyleIdx="5" presStyleCnt="12">
        <dgm:presLayoutVars>
          <dgm:bulletEnabled val="1"/>
        </dgm:presLayoutVars>
      </dgm:prSet>
      <dgm:spPr/>
    </dgm:pt>
    <dgm:pt modelId="{2B2D3A89-ACD3-064C-B105-389786D39E4C}" type="pres">
      <dgm:prSet presAssocID="{D18A0822-6C3C-B543-AFAC-B02B51457041}" presName="sibTrans" presStyleCnt="0"/>
      <dgm:spPr/>
    </dgm:pt>
    <dgm:pt modelId="{8053FBA7-9BA2-A745-93CA-9DAD845CD73F}" type="pres">
      <dgm:prSet presAssocID="{BF080503-14C2-AF4A-BA69-F335DDD9BE7E}" presName="node" presStyleLbl="alignAccFollowNode1" presStyleIdx="6" presStyleCnt="12">
        <dgm:presLayoutVars>
          <dgm:bulletEnabled val="1"/>
        </dgm:presLayoutVars>
      </dgm:prSet>
      <dgm:spPr/>
    </dgm:pt>
    <dgm:pt modelId="{8E12162E-36A9-CA48-99A3-E5B9067AA0C6}" type="pres">
      <dgm:prSet presAssocID="{A95BF0AD-872D-8F49-B29E-83D08D826F6C}" presName="sibTrans" presStyleCnt="0"/>
      <dgm:spPr/>
    </dgm:pt>
    <dgm:pt modelId="{2EA55EA2-E9E5-1F4F-B439-C6DA2E5AD543}" type="pres">
      <dgm:prSet presAssocID="{C7B92396-E5F9-E040-BADF-F054E49C9A65}" presName="node" presStyleLbl="alignAccFollowNode1" presStyleIdx="7" presStyleCnt="12">
        <dgm:presLayoutVars>
          <dgm:bulletEnabled val="1"/>
        </dgm:presLayoutVars>
      </dgm:prSet>
      <dgm:spPr/>
    </dgm:pt>
    <dgm:pt modelId="{A4D3FB0F-3D8C-124B-82B2-1181F4F117C7}" type="pres">
      <dgm:prSet presAssocID="{E67FBFF5-05AB-D14B-9767-9AF37E23153D}" presName="vSp" presStyleCnt="0"/>
      <dgm:spPr/>
    </dgm:pt>
    <dgm:pt modelId="{79AFB53E-7516-BC45-9FDC-A7CF4B539374}" type="pres">
      <dgm:prSet presAssocID="{6A392309-AF02-9742-BE30-63053B2CDE93}" presName="horFlow" presStyleCnt="0"/>
      <dgm:spPr/>
    </dgm:pt>
    <dgm:pt modelId="{56A482F0-EBA1-DD43-8DDF-116255E23699}" type="pres">
      <dgm:prSet presAssocID="{6A392309-AF02-9742-BE30-63053B2CDE93}" presName="bigChev" presStyleLbl="node1" presStyleIdx="2" presStyleCnt="3"/>
      <dgm:spPr/>
    </dgm:pt>
    <dgm:pt modelId="{7D269DA9-3DE2-DC4A-A5F5-012624B91D00}" type="pres">
      <dgm:prSet presAssocID="{821AE180-A593-794B-BF2B-AEBF258A048A}" presName="parTrans" presStyleCnt="0"/>
      <dgm:spPr/>
    </dgm:pt>
    <dgm:pt modelId="{2D6DEB36-50EC-2C42-B750-EB33E6F5219C}" type="pres">
      <dgm:prSet presAssocID="{9D213E37-8031-2844-BE50-9189275839DF}" presName="node" presStyleLbl="alignAccFollowNode1" presStyleIdx="8" presStyleCnt="12">
        <dgm:presLayoutVars>
          <dgm:bulletEnabled val="1"/>
        </dgm:presLayoutVars>
      </dgm:prSet>
      <dgm:spPr/>
    </dgm:pt>
    <dgm:pt modelId="{849DA9D5-AC8D-364B-86A9-7BCFA55EA414}" type="pres">
      <dgm:prSet presAssocID="{19A7C53A-EFB3-1841-BEBD-67DD9385C3C9}" presName="sibTrans" presStyleCnt="0"/>
      <dgm:spPr/>
    </dgm:pt>
    <dgm:pt modelId="{F1065E81-EDC9-5A47-81DA-791965516044}" type="pres">
      <dgm:prSet presAssocID="{7EEB6E3E-0E20-B84B-A356-B58310301C98}" presName="node" presStyleLbl="alignAccFollowNode1" presStyleIdx="9" presStyleCnt="12">
        <dgm:presLayoutVars>
          <dgm:bulletEnabled val="1"/>
        </dgm:presLayoutVars>
      </dgm:prSet>
      <dgm:spPr/>
    </dgm:pt>
    <dgm:pt modelId="{76DA4E7E-765A-CB43-81A7-83ADB7A20860}" type="pres">
      <dgm:prSet presAssocID="{D48C240E-ACE2-9947-B546-3D81822930D9}" presName="sibTrans" presStyleCnt="0"/>
      <dgm:spPr/>
    </dgm:pt>
    <dgm:pt modelId="{978AC76D-E3F2-9542-827C-60A33311E138}" type="pres">
      <dgm:prSet presAssocID="{625342B1-ECE3-3A46-8E1A-6D0136658F44}" presName="node" presStyleLbl="alignAccFollowNode1" presStyleIdx="10" presStyleCnt="12">
        <dgm:presLayoutVars>
          <dgm:bulletEnabled val="1"/>
        </dgm:presLayoutVars>
      </dgm:prSet>
      <dgm:spPr/>
    </dgm:pt>
    <dgm:pt modelId="{057B30A2-64F5-A847-9255-DA048F2F3303}" type="pres">
      <dgm:prSet presAssocID="{1CD4248A-250A-284B-AEA1-8CF5BBF8D651}" presName="sibTrans" presStyleCnt="0"/>
      <dgm:spPr/>
    </dgm:pt>
    <dgm:pt modelId="{0A8C94E9-5B88-D94A-8EC5-67A4BF005256}" type="pres">
      <dgm:prSet presAssocID="{1BEFFBA2-F378-194F-AA64-328E1520D15B}" presName="node" presStyleLbl="alignAccFollowNode1" presStyleIdx="11" presStyleCnt="12">
        <dgm:presLayoutVars>
          <dgm:bulletEnabled val="1"/>
        </dgm:presLayoutVars>
      </dgm:prSet>
      <dgm:spPr/>
    </dgm:pt>
  </dgm:ptLst>
  <dgm:cxnLst>
    <dgm:cxn modelId="{0488230B-5E04-F246-81B2-848ACA778CDD}" srcId="{6A392309-AF02-9742-BE30-63053B2CDE93}" destId="{7EEB6E3E-0E20-B84B-A356-B58310301C98}" srcOrd="1" destOrd="0" parTransId="{63E8D49E-7AB2-2243-92B5-F90FAB910B45}" sibTransId="{D48C240E-ACE2-9947-B546-3D81822930D9}"/>
    <dgm:cxn modelId="{F4F8C92A-578D-E44B-928C-3F6374CC39A1}" type="presOf" srcId="{4F7AED8F-1F4C-684E-AFD8-FF864C693CC4}" destId="{BF95F424-29BA-454E-8BFF-6D9346E452EB}" srcOrd="0" destOrd="0" presId="urn:microsoft.com/office/officeart/2005/8/layout/lProcess3"/>
    <dgm:cxn modelId="{3CD85A36-A79D-A944-868F-AD2DA77C02E1}" srcId="{2F53777D-F861-3F42-B8C9-FAEE0654908C}" destId="{8A1A2710-C958-4A4C-ADB3-4858BE81BD29}" srcOrd="0" destOrd="0" parTransId="{3F7672B2-A28F-0F48-BAF2-9AC5973C3C38}" sibTransId="{2009889A-1E2C-1A4E-B8E0-CC159892B46B}"/>
    <dgm:cxn modelId="{818E8E5D-133F-4347-89C0-493D5A63D890}" type="presOf" srcId="{8A1A2710-C958-4A4C-ADB3-4858BE81BD29}" destId="{217953F9-B2AE-4341-AA22-6D57814CE6C8}" srcOrd="0" destOrd="0" presId="urn:microsoft.com/office/officeart/2005/8/layout/lProcess3"/>
    <dgm:cxn modelId="{8837296A-AB82-2A4F-8B36-2A0D8A29B87A}" type="presOf" srcId="{9ED950A6-6FF3-AB47-8D49-D6B0EB512574}" destId="{526FACAA-16B9-6F49-8F7B-FCEE04E15784}" srcOrd="0" destOrd="0" presId="urn:microsoft.com/office/officeart/2005/8/layout/lProcess3"/>
    <dgm:cxn modelId="{64FEAE6C-02E6-CE44-96D5-453E6F7A6D39}" type="presOf" srcId="{1BEFFBA2-F378-194F-AA64-328E1520D15B}" destId="{0A8C94E9-5B88-D94A-8EC5-67A4BF005256}" srcOrd="0" destOrd="0" presId="urn:microsoft.com/office/officeart/2005/8/layout/lProcess3"/>
    <dgm:cxn modelId="{0BF98D6E-D0B6-2341-8C87-16102FB93DA3}" srcId="{E67FBFF5-05AB-D14B-9767-9AF37E23153D}" destId="{A0FCB393-C2D6-F342-A2B7-9723865D0ECD}" srcOrd="1" destOrd="0" parTransId="{29002809-F4DF-EF47-9D70-FCF87210C4C3}" sibTransId="{D18A0822-6C3C-B543-AFAC-B02B51457041}"/>
    <dgm:cxn modelId="{636BFD77-5565-2C42-A3F4-88D47131692F}" srcId="{E67FBFF5-05AB-D14B-9767-9AF37E23153D}" destId="{C7B92396-E5F9-E040-BADF-F054E49C9A65}" srcOrd="3" destOrd="0" parTransId="{41951763-379B-5D47-9A33-222726EBBFC8}" sibTransId="{6C4F79E8-3163-2845-9030-5482B12A35FB}"/>
    <dgm:cxn modelId="{FBBE3F5A-5ABB-7B41-9239-324CE600C728}" srcId="{2F53777D-F861-3F42-B8C9-FAEE0654908C}" destId="{9ED950A6-6FF3-AB47-8D49-D6B0EB512574}" srcOrd="1" destOrd="0" parTransId="{219F3158-38F5-3E4E-AFEE-20A09A092E54}" sibTransId="{1560923B-E4DF-0C49-8E1E-5C75CA8072C5}"/>
    <dgm:cxn modelId="{169AAF85-38FA-2948-8BBD-3065B4EF2A56}" type="presOf" srcId="{9D213E37-8031-2844-BE50-9189275839DF}" destId="{2D6DEB36-50EC-2C42-B750-EB33E6F5219C}" srcOrd="0" destOrd="0" presId="urn:microsoft.com/office/officeart/2005/8/layout/lProcess3"/>
    <dgm:cxn modelId="{CCD3A687-742B-D246-8C36-02B94B39A5A6}" srcId="{2F53777D-F861-3F42-B8C9-FAEE0654908C}" destId="{4F7AED8F-1F4C-684E-AFD8-FF864C693CC4}" srcOrd="3" destOrd="0" parTransId="{6967B731-F536-3947-9143-8A5915C30D6C}" sibTransId="{5AB67238-0FCF-F148-AD8C-D70B85DC1AD3}"/>
    <dgm:cxn modelId="{75B59A88-4548-9143-B50B-69C150403CE4}" type="presOf" srcId="{97CC4530-44EE-C940-ACE4-6B0CDB137B79}" destId="{A41F60A1-C452-CF45-9408-C569053CDCFA}" srcOrd="0" destOrd="0" presId="urn:microsoft.com/office/officeart/2005/8/layout/lProcess3"/>
    <dgm:cxn modelId="{0BFBBF90-5FC6-9549-B313-A062B1E8486F}" srcId="{6A392309-AF02-9742-BE30-63053B2CDE93}" destId="{1BEFFBA2-F378-194F-AA64-328E1520D15B}" srcOrd="3" destOrd="0" parTransId="{9F708475-21CC-9743-AEED-916B1850C01A}" sibTransId="{39D48A66-FABA-3C4B-9D89-5C14BFC0D67F}"/>
    <dgm:cxn modelId="{56A53FA3-B252-7D4E-AB75-1B328909E850}" type="presOf" srcId="{BF080503-14C2-AF4A-BA69-F335DDD9BE7E}" destId="{8053FBA7-9BA2-A745-93CA-9DAD845CD73F}" srcOrd="0" destOrd="0" presId="urn:microsoft.com/office/officeart/2005/8/layout/lProcess3"/>
    <dgm:cxn modelId="{0F9F7BA5-656E-6345-AD6F-FB4E54924A21}" type="presOf" srcId="{68D636E1-235A-D148-929A-4267CB23B5DD}" destId="{0801EEA5-BAAE-BD4B-8715-C8ECF7D27F8F}" srcOrd="0" destOrd="0" presId="urn:microsoft.com/office/officeart/2005/8/layout/lProcess3"/>
    <dgm:cxn modelId="{DD7E75BC-80D4-9A4C-8818-0A9EAF7211C8}" srcId="{2F53777D-F861-3F42-B8C9-FAEE0654908C}" destId="{97CC4530-44EE-C940-ACE4-6B0CDB137B79}" srcOrd="2" destOrd="0" parTransId="{D62EEC26-7986-8B46-9696-D8F63BD5AC79}" sibTransId="{E96920EF-3F94-A048-A929-FF028FA5F2A9}"/>
    <dgm:cxn modelId="{9278FACE-F32F-8144-AA41-6A5E86441EDA}" srcId="{6A392309-AF02-9742-BE30-63053B2CDE93}" destId="{625342B1-ECE3-3A46-8E1A-6D0136658F44}" srcOrd="2" destOrd="0" parTransId="{64D0AC3C-9E6F-6C40-B0DB-62785966A723}" sibTransId="{1CD4248A-250A-284B-AEA1-8CF5BBF8D651}"/>
    <dgm:cxn modelId="{7F1FCED6-EEEC-A140-9C04-606A989CFE9F}" srcId="{591C48F0-A93B-0E4F-8819-37A08EFAECC0}" destId="{E67FBFF5-05AB-D14B-9767-9AF37E23153D}" srcOrd="1" destOrd="0" parTransId="{154F501B-3BE4-A54E-AE90-34DBF087B23E}" sibTransId="{525B14A6-9679-8D4E-B67A-5E327E319632}"/>
    <dgm:cxn modelId="{04E38AD7-D115-264C-A5C1-C9021908B7D8}" type="presOf" srcId="{2F53777D-F861-3F42-B8C9-FAEE0654908C}" destId="{BB5D3B15-C411-6F4E-A6AE-160E43A5D2F3}" srcOrd="0" destOrd="0" presId="urn:microsoft.com/office/officeart/2005/8/layout/lProcess3"/>
    <dgm:cxn modelId="{D6C67DDC-8C91-7643-B65E-8E3985007F7B}" srcId="{6A392309-AF02-9742-BE30-63053B2CDE93}" destId="{9D213E37-8031-2844-BE50-9189275839DF}" srcOrd="0" destOrd="0" parTransId="{821AE180-A593-794B-BF2B-AEBF258A048A}" sibTransId="{19A7C53A-EFB3-1841-BEBD-67DD9385C3C9}"/>
    <dgm:cxn modelId="{7F9A70E2-F483-7B46-9B15-BEA4450869FC}" type="presOf" srcId="{7EEB6E3E-0E20-B84B-A356-B58310301C98}" destId="{F1065E81-EDC9-5A47-81DA-791965516044}" srcOrd="0" destOrd="0" presId="urn:microsoft.com/office/officeart/2005/8/layout/lProcess3"/>
    <dgm:cxn modelId="{BD0C76E4-BA9F-D742-A090-0B84E74B9C62}" srcId="{591C48F0-A93B-0E4F-8819-37A08EFAECC0}" destId="{6A392309-AF02-9742-BE30-63053B2CDE93}" srcOrd="2" destOrd="0" parTransId="{F2A0F040-E91A-B143-B5FF-E826D9A84B57}" sibTransId="{7506220A-53EE-FA48-89C4-0D3CFC281097}"/>
    <dgm:cxn modelId="{C10139E6-A286-E140-B739-00201BEF4C24}" type="presOf" srcId="{591C48F0-A93B-0E4F-8819-37A08EFAECC0}" destId="{65F0D636-F5F5-5644-862A-F907936F3DB3}" srcOrd="0" destOrd="0" presId="urn:microsoft.com/office/officeart/2005/8/layout/lProcess3"/>
    <dgm:cxn modelId="{F12568EF-9824-E340-BBC9-5E128B2C2858}" type="presOf" srcId="{A0FCB393-C2D6-F342-A2B7-9723865D0ECD}" destId="{0C118005-B38C-924A-8862-385016076AED}" srcOrd="0" destOrd="0" presId="urn:microsoft.com/office/officeart/2005/8/layout/lProcess3"/>
    <dgm:cxn modelId="{005493EF-1E82-FC46-8464-E2C9A8B63FBE}" type="presOf" srcId="{6A392309-AF02-9742-BE30-63053B2CDE93}" destId="{56A482F0-EBA1-DD43-8DDF-116255E23699}" srcOrd="0" destOrd="0" presId="urn:microsoft.com/office/officeart/2005/8/layout/lProcess3"/>
    <dgm:cxn modelId="{54D4EEF0-07EE-704D-BEE9-9F9CCDA69D77}" type="presOf" srcId="{625342B1-ECE3-3A46-8E1A-6D0136658F44}" destId="{978AC76D-E3F2-9542-827C-60A33311E138}" srcOrd="0" destOrd="0" presId="urn:microsoft.com/office/officeart/2005/8/layout/lProcess3"/>
    <dgm:cxn modelId="{52D31FF1-E346-2C41-A6BA-5560B9975246}" srcId="{E67FBFF5-05AB-D14B-9767-9AF37E23153D}" destId="{BF080503-14C2-AF4A-BA69-F335DDD9BE7E}" srcOrd="2" destOrd="0" parTransId="{B0A1845F-124A-7745-B16B-84A2ECE48A18}" sibTransId="{A95BF0AD-872D-8F49-B29E-83D08D826F6C}"/>
    <dgm:cxn modelId="{049EC5FB-CDAA-7147-A153-271196870DC4}" srcId="{591C48F0-A93B-0E4F-8819-37A08EFAECC0}" destId="{2F53777D-F861-3F42-B8C9-FAEE0654908C}" srcOrd="0" destOrd="0" parTransId="{98C9A4F3-E014-114C-ABA6-4BB458669780}" sibTransId="{49C18A1A-1114-9A4C-A622-782440286117}"/>
    <dgm:cxn modelId="{2D571FFD-C44B-0341-8DE0-74D6E013DC2F}" type="presOf" srcId="{C7B92396-E5F9-E040-BADF-F054E49C9A65}" destId="{2EA55EA2-E9E5-1F4F-B439-C6DA2E5AD543}" srcOrd="0" destOrd="0" presId="urn:microsoft.com/office/officeart/2005/8/layout/lProcess3"/>
    <dgm:cxn modelId="{440D63FE-4C26-EA46-AE9C-4524922C4A1A}" srcId="{E67FBFF5-05AB-D14B-9767-9AF37E23153D}" destId="{68D636E1-235A-D148-929A-4267CB23B5DD}" srcOrd="0" destOrd="0" parTransId="{CFC619A8-E5C3-A249-8053-AEE5F0DCC865}" sibTransId="{62A3A3C5-D089-A547-B316-DBF06FFCD8FB}"/>
    <dgm:cxn modelId="{75EDFDFE-9EB0-5740-9CC2-5B3D4BB903B9}" type="presOf" srcId="{E67FBFF5-05AB-D14B-9767-9AF37E23153D}" destId="{4A7BDF51-8416-B449-9AFF-E86530211B36}" srcOrd="0" destOrd="0" presId="urn:microsoft.com/office/officeart/2005/8/layout/lProcess3"/>
    <dgm:cxn modelId="{04005072-3588-DD45-A767-7D0DB8017979}" type="presParOf" srcId="{65F0D636-F5F5-5644-862A-F907936F3DB3}" destId="{C417C737-E64F-FC4C-BBEB-9CB3034664D5}" srcOrd="0" destOrd="0" presId="urn:microsoft.com/office/officeart/2005/8/layout/lProcess3"/>
    <dgm:cxn modelId="{C28AB74B-511B-E94A-BEEC-7CD0655EB8D5}" type="presParOf" srcId="{C417C737-E64F-FC4C-BBEB-9CB3034664D5}" destId="{BB5D3B15-C411-6F4E-A6AE-160E43A5D2F3}" srcOrd="0" destOrd="0" presId="urn:microsoft.com/office/officeart/2005/8/layout/lProcess3"/>
    <dgm:cxn modelId="{92BB276C-055C-DF43-8A6A-EA4D73347D8C}" type="presParOf" srcId="{C417C737-E64F-FC4C-BBEB-9CB3034664D5}" destId="{92BBD0D3-049E-C34F-A05A-15DC2270A3F3}" srcOrd="1" destOrd="0" presId="urn:microsoft.com/office/officeart/2005/8/layout/lProcess3"/>
    <dgm:cxn modelId="{5828762F-1F42-E04F-8BF2-AEBE1C679AFF}" type="presParOf" srcId="{C417C737-E64F-FC4C-BBEB-9CB3034664D5}" destId="{217953F9-B2AE-4341-AA22-6D57814CE6C8}" srcOrd="2" destOrd="0" presId="urn:microsoft.com/office/officeart/2005/8/layout/lProcess3"/>
    <dgm:cxn modelId="{521EF5DE-5AC7-0C4D-9C63-499DA9EC6D8F}" type="presParOf" srcId="{C417C737-E64F-FC4C-BBEB-9CB3034664D5}" destId="{1FA86DD7-D596-6F40-9584-4A7B6173E69E}" srcOrd="3" destOrd="0" presId="urn:microsoft.com/office/officeart/2005/8/layout/lProcess3"/>
    <dgm:cxn modelId="{7A9C2561-222A-554B-980B-CCB841BE57BF}" type="presParOf" srcId="{C417C737-E64F-FC4C-BBEB-9CB3034664D5}" destId="{526FACAA-16B9-6F49-8F7B-FCEE04E15784}" srcOrd="4" destOrd="0" presId="urn:microsoft.com/office/officeart/2005/8/layout/lProcess3"/>
    <dgm:cxn modelId="{6E75878D-FDCC-024A-8242-D74F59D500A9}" type="presParOf" srcId="{C417C737-E64F-FC4C-BBEB-9CB3034664D5}" destId="{763D6B6C-D185-8C45-A65D-FA4650CE86FF}" srcOrd="5" destOrd="0" presId="urn:microsoft.com/office/officeart/2005/8/layout/lProcess3"/>
    <dgm:cxn modelId="{76D38EE7-7001-2C47-B26A-23B52B6C7D12}" type="presParOf" srcId="{C417C737-E64F-FC4C-BBEB-9CB3034664D5}" destId="{A41F60A1-C452-CF45-9408-C569053CDCFA}" srcOrd="6" destOrd="0" presId="urn:microsoft.com/office/officeart/2005/8/layout/lProcess3"/>
    <dgm:cxn modelId="{CC68DB1E-2844-5848-B0DB-629391E1C38D}" type="presParOf" srcId="{C417C737-E64F-FC4C-BBEB-9CB3034664D5}" destId="{009C66BB-D419-A948-AB20-7140B4C137DD}" srcOrd="7" destOrd="0" presId="urn:microsoft.com/office/officeart/2005/8/layout/lProcess3"/>
    <dgm:cxn modelId="{46B51404-D791-0B4A-A1AD-07B0CD12C217}" type="presParOf" srcId="{C417C737-E64F-FC4C-BBEB-9CB3034664D5}" destId="{BF95F424-29BA-454E-8BFF-6D9346E452EB}" srcOrd="8" destOrd="0" presId="urn:microsoft.com/office/officeart/2005/8/layout/lProcess3"/>
    <dgm:cxn modelId="{788247E9-F97B-D24C-BAE1-35717B37980C}" type="presParOf" srcId="{65F0D636-F5F5-5644-862A-F907936F3DB3}" destId="{9705B1A1-288B-A041-ABBF-73E534FFBC2E}" srcOrd="1" destOrd="0" presId="urn:microsoft.com/office/officeart/2005/8/layout/lProcess3"/>
    <dgm:cxn modelId="{3B5B244A-8840-4E41-82D5-DE9F7B789C59}" type="presParOf" srcId="{65F0D636-F5F5-5644-862A-F907936F3DB3}" destId="{0AF99EC9-C848-2842-9FF8-E5369116A88C}" srcOrd="2" destOrd="0" presId="urn:microsoft.com/office/officeart/2005/8/layout/lProcess3"/>
    <dgm:cxn modelId="{6D404975-2028-7944-BB61-FA42B4B0D213}" type="presParOf" srcId="{0AF99EC9-C848-2842-9FF8-E5369116A88C}" destId="{4A7BDF51-8416-B449-9AFF-E86530211B36}" srcOrd="0" destOrd="0" presId="urn:microsoft.com/office/officeart/2005/8/layout/lProcess3"/>
    <dgm:cxn modelId="{8C4A38DE-8E4B-1A42-B908-1BD8A6951A7F}" type="presParOf" srcId="{0AF99EC9-C848-2842-9FF8-E5369116A88C}" destId="{532AC3C7-90BA-A546-B1C3-FD6849E67A6E}" srcOrd="1" destOrd="0" presId="urn:microsoft.com/office/officeart/2005/8/layout/lProcess3"/>
    <dgm:cxn modelId="{A8DCB9A0-F74F-0143-9B7A-AD8E421F88E5}" type="presParOf" srcId="{0AF99EC9-C848-2842-9FF8-E5369116A88C}" destId="{0801EEA5-BAAE-BD4B-8715-C8ECF7D27F8F}" srcOrd="2" destOrd="0" presId="urn:microsoft.com/office/officeart/2005/8/layout/lProcess3"/>
    <dgm:cxn modelId="{BDECF547-5174-3741-A2EA-6229ABF6B371}" type="presParOf" srcId="{0AF99EC9-C848-2842-9FF8-E5369116A88C}" destId="{9F34CBFC-057D-BC46-9388-CE6FBD1B9350}" srcOrd="3" destOrd="0" presId="urn:microsoft.com/office/officeart/2005/8/layout/lProcess3"/>
    <dgm:cxn modelId="{631A4F6D-16F8-954B-BAFF-A0DF036BCDE7}" type="presParOf" srcId="{0AF99EC9-C848-2842-9FF8-E5369116A88C}" destId="{0C118005-B38C-924A-8862-385016076AED}" srcOrd="4" destOrd="0" presId="urn:microsoft.com/office/officeart/2005/8/layout/lProcess3"/>
    <dgm:cxn modelId="{DD9E7046-FEEA-6C4B-A26F-68ECE6779BAD}" type="presParOf" srcId="{0AF99EC9-C848-2842-9FF8-E5369116A88C}" destId="{2B2D3A89-ACD3-064C-B105-389786D39E4C}" srcOrd="5" destOrd="0" presId="urn:microsoft.com/office/officeart/2005/8/layout/lProcess3"/>
    <dgm:cxn modelId="{CA5E1862-0FA1-2D46-B7DB-A0165C48EBE1}" type="presParOf" srcId="{0AF99EC9-C848-2842-9FF8-E5369116A88C}" destId="{8053FBA7-9BA2-A745-93CA-9DAD845CD73F}" srcOrd="6" destOrd="0" presId="urn:microsoft.com/office/officeart/2005/8/layout/lProcess3"/>
    <dgm:cxn modelId="{9837E635-8278-CA4B-9B3C-5702A92E482F}" type="presParOf" srcId="{0AF99EC9-C848-2842-9FF8-E5369116A88C}" destId="{8E12162E-36A9-CA48-99A3-E5B9067AA0C6}" srcOrd="7" destOrd="0" presId="urn:microsoft.com/office/officeart/2005/8/layout/lProcess3"/>
    <dgm:cxn modelId="{8043DCDF-FF82-5A4E-B2F5-A600C30BDB6C}" type="presParOf" srcId="{0AF99EC9-C848-2842-9FF8-E5369116A88C}" destId="{2EA55EA2-E9E5-1F4F-B439-C6DA2E5AD543}" srcOrd="8" destOrd="0" presId="urn:microsoft.com/office/officeart/2005/8/layout/lProcess3"/>
    <dgm:cxn modelId="{3A5ADBCF-F4A0-F845-9DBA-2DE753875937}" type="presParOf" srcId="{65F0D636-F5F5-5644-862A-F907936F3DB3}" destId="{A4D3FB0F-3D8C-124B-82B2-1181F4F117C7}" srcOrd="3" destOrd="0" presId="urn:microsoft.com/office/officeart/2005/8/layout/lProcess3"/>
    <dgm:cxn modelId="{4878C1CC-EBAC-C14D-98C2-16AB1E2B2308}" type="presParOf" srcId="{65F0D636-F5F5-5644-862A-F907936F3DB3}" destId="{79AFB53E-7516-BC45-9FDC-A7CF4B539374}" srcOrd="4" destOrd="0" presId="urn:microsoft.com/office/officeart/2005/8/layout/lProcess3"/>
    <dgm:cxn modelId="{C9453F2B-B19F-E74E-9B9A-D14EC53FBD24}" type="presParOf" srcId="{79AFB53E-7516-BC45-9FDC-A7CF4B539374}" destId="{56A482F0-EBA1-DD43-8DDF-116255E23699}" srcOrd="0" destOrd="0" presId="urn:microsoft.com/office/officeart/2005/8/layout/lProcess3"/>
    <dgm:cxn modelId="{5E4D31BC-286F-114A-B141-AA3BE9F1F8B3}" type="presParOf" srcId="{79AFB53E-7516-BC45-9FDC-A7CF4B539374}" destId="{7D269DA9-3DE2-DC4A-A5F5-012624B91D00}" srcOrd="1" destOrd="0" presId="urn:microsoft.com/office/officeart/2005/8/layout/lProcess3"/>
    <dgm:cxn modelId="{2211DA41-3F2E-9D4D-BF74-CA57FD839E78}" type="presParOf" srcId="{79AFB53E-7516-BC45-9FDC-A7CF4B539374}" destId="{2D6DEB36-50EC-2C42-B750-EB33E6F5219C}" srcOrd="2" destOrd="0" presId="urn:microsoft.com/office/officeart/2005/8/layout/lProcess3"/>
    <dgm:cxn modelId="{AA324DDE-3BDF-7140-8A0A-F9926652E22A}" type="presParOf" srcId="{79AFB53E-7516-BC45-9FDC-A7CF4B539374}" destId="{849DA9D5-AC8D-364B-86A9-7BCFA55EA414}" srcOrd="3" destOrd="0" presId="urn:microsoft.com/office/officeart/2005/8/layout/lProcess3"/>
    <dgm:cxn modelId="{A26C8BD6-3518-1C4C-97BA-F3F30ECBFA60}" type="presParOf" srcId="{79AFB53E-7516-BC45-9FDC-A7CF4B539374}" destId="{F1065E81-EDC9-5A47-81DA-791965516044}" srcOrd="4" destOrd="0" presId="urn:microsoft.com/office/officeart/2005/8/layout/lProcess3"/>
    <dgm:cxn modelId="{F7C8B36F-FC94-4046-B48E-EB99716025A7}" type="presParOf" srcId="{79AFB53E-7516-BC45-9FDC-A7CF4B539374}" destId="{76DA4E7E-765A-CB43-81A7-83ADB7A20860}" srcOrd="5" destOrd="0" presId="urn:microsoft.com/office/officeart/2005/8/layout/lProcess3"/>
    <dgm:cxn modelId="{952ACBD2-A481-D74E-88BD-5A8B27765BCC}" type="presParOf" srcId="{79AFB53E-7516-BC45-9FDC-A7CF4B539374}" destId="{978AC76D-E3F2-9542-827C-60A33311E138}" srcOrd="6" destOrd="0" presId="urn:microsoft.com/office/officeart/2005/8/layout/lProcess3"/>
    <dgm:cxn modelId="{892E83D4-3C26-054E-89D1-E2BC28996648}" type="presParOf" srcId="{79AFB53E-7516-BC45-9FDC-A7CF4B539374}" destId="{057B30A2-64F5-A847-9255-DA048F2F3303}" srcOrd="7" destOrd="0" presId="urn:microsoft.com/office/officeart/2005/8/layout/lProcess3"/>
    <dgm:cxn modelId="{25C649C0-5342-094F-821A-C715AEFF7475}" type="presParOf" srcId="{79AFB53E-7516-BC45-9FDC-A7CF4B539374}" destId="{0A8C94E9-5B88-D94A-8EC5-67A4BF005256}" srcOrd="8"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3DBBF7-F923-4270-852A-F06BEE2E29E3}"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EDFC617A-606C-42C3-989C-5EEF3DC88590}">
      <dgm:prSet/>
      <dgm:spPr/>
      <dgm:t>
        <a:bodyPr/>
        <a:lstStyle/>
        <a:p>
          <a:r>
            <a:rPr lang="en-US" dirty="0"/>
            <a:t>Conclude</a:t>
          </a:r>
        </a:p>
      </dgm:t>
    </dgm:pt>
    <dgm:pt modelId="{F573A230-DF80-4FAB-B5B7-AC31E7DA227B}" type="parTrans" cxnId="{6BE128EA-F9CD-4671-B26C-655247DD297F}">
      <dgm:prSet/>
      <dgm:spPr/>
      <dgm:t>
        <a:bodyPr/>
        <a:lstStyle/>
        <a:p>
          <a:endParaRPr lang="en-US"/>
        </a:p>
      </dgm:t>
    </dgm:pt>
    <dgm:pt modelId="{CC084D89-49FD-495C-BB18-8C06A04A8A2F}" type="sibTrans" cxnId="{6BE128EA-F9CD-4671-B26C-655247DD297F}">
      <dgm:prSet/>
      <dgm:spPr/>
      <dgm:t>
        <a:bodyPr/>
        <a:lstStyle/>
        <a:p>
          <a:endParaRPr lang="en-US"/>
        </a:p>
      </dgm:t>
    </dgm:pt>
    <dgm:pt modelId="{F394CD75-7A01-4A8B-BBA8-3BE71D6ADBB2}">
      <dgm:prSet custT="1"/>
      <dgm:spPr/>
      <dgm:t>
        <a:bodyPr/>
        <a:lstStyle/>
        <a:p>
          <a:pPr marL="0" lvl="0" algn="l" defTabSz="622300">
            <a:lnSpc>
              <a:spcPct val="90000"/>
            </a:lnSpc>
            <a:spcBef>
              <a:spcPct val="0"/>
            </a:spcBef>
            <a:spcAft>
              <a:spcPct val="35000"/>
            </a:spcAft>
            <a:buNone/>
          </a:pPr>
          <a:endParaRPr lang="en-GB" sz="800" dirty="0"/>
        </a:p>
        <a:p>
          <a:pPr marL="0" lvl="0" algn="l" defTabSz="622300">
            <a:lnSpc>
              <a:spcPct val="100000"/>
            </a:lnSpc>
            <a:spcBef>
              <a:spcPct val="0"/>
            </a:spcBef>
            <a:spcAft>
              <a:spcPct val="35000"/>
            </a:spcAft>
            <a:buNone/>
          </a:pPr>
          <a:r>
            <a:rPr lang="en-GB" sz="1800" dirty="0" err="1"/>
            <a:t>MindAid</a:t>
          </a:r>
          <a:r>
            <a:rPr lang="en-GB" sz="1800" dirty="0"/>
            <a:t> Youth improved younger children’s mental health </a:t>
          </a:r>
          <a:r>
            <a:rPr lang="en-GB" sz="1800" b="1" dirty="0"/>
            <a:t>KNOWLEDGE</a:t>
          </a:r>
        </a:p>
        <a:p>
          <a:pPr marL="0" lvl="0" algn="l" defTabSz="622300">
            <a:lnSpc>
              <a:spcPct val="100000"/>
            </a:lnSpc>
            <a:spcBef>
              <a:spcPct val="0"/>
            </a:spcBef>
            <a:spcAft>
              <a:spcPct val="35000"/>
            </a:spcAft>
            <a:buNone/>
          </a:pPr>
          <a:r>
            <a:rPr lang="en-GB" sz="1800" dirty="0"/>
            <a:t>Youth engagement was high in the short term</a:t>
          </a:r>
          <a:endParaRPr lang="en-US" sz="1100" dirty="0"/>
        </a:p>
        <a:p>
          <a:pPr marL="0" marR="0" lvl="0" indent="0" algn="l" defTabSz="914400" eaLnBrk="1" fontAlgn="auto" latinLnBrk="0" hangingPunct="1">
            <a:lnSpc>
              <a:spcPct val="100000"/>
            </a:lnSpc>
            <a:spcBef>
              <a:spcPts val="0"/>
            </a:spcBef>
            <a:spcAft>
              <a:spcPts val="0"/>
            </a:spcAft>
            <a:buClrTx/>
            <a:buSzTx/>
            <a:buFontTx/>
            <a:buNone/>
            <a:tabLst/>
            <a:defRPr/>
          </a:pPr>
          <a:r>
            <a:rPr lang="en-US" sz="1800" dirty="0"/>
            <a:t>We need further studies: randomized with improved measures and better retention</a:t>
          </a:r>
          <a:endParaRPr lang="en-GB" sz="1800" dirty="0"/>
        </a:p>
      </dgm:t>
    </dgm:pt>
    <dgm:pt modelId="{540055DB-699E-4EE4-84A4-3D3B567E1BF0}" type="parTrans" cxnId="{265D0B77-2234-4245-9CAE-8CBD176C3C69}">
      <dgm:prSet/>
      <dgm:spPr/>
      <dgm:t>
        <a:bodyPr/>
        <a:lstStyle/>
        <a:p>
          <a:endParaRPr lang="en-US"/>
        </a:p>
      </dgm:t>
    </dgm:pt>
    <dgm:pt modelId="{B90AF92E-8AF3-41B1-BCA8-993812F3320E}" type="sibTrans" cxnId="{265D0B77-2234-4245-9CAE-8CBD176C3C69}">
      <dgm:prSet/>
      <dgm:spPr/>
      <dgm:t>
        <a:bodyPr/>
        <a:lstStyle/>
        <a:p>
          <a:endParaRPr lang="en-US"/>
        </a:p>
      </dgm:t>
    </dgm:pt>
    <dgm:pt modelId="{FA62A214-E1FA-4B04-B018-ECE92960BBD9}">
      <dgm:prSet/>
      <dgm:spPr/>
      <dgm:t>
        <a:bodyPr/>
        <a:lstStyle/>
        <a:p>
          <a:r>
            <a:rPr lang="en-US" dirty="0"/>
            <a:t>Reflect</a:t>
          </a:r>
        </a:p>
      </dgm:t>
    </dgm:pt>
    <dgm:pt modelId="{EF12B4B1-7E55-4CC4-864B-312000FC5005}" type="parTrans" cxnId="{345A77FA-7976-40CC-AEEA-439EFDE13EF6}">
      <dgm:prSet/>
      <dgm:spPr/>
      <dgm:t>
        <a:bodyPr/>
        <a:lstStyle/>
        <a:p>
          <a:endParaRPr lang="en-US"/>
        </a:p>
      </dgm:t>
    </dgm:pt>
    <dgm:pt modelId="{B14FFBD6-E350-40B5-8B8D-06E47763B63C}" type="sibTrans" cxnId="{345A77FA-7976-40CC-AEEA-439EFDE13EF6}">
      <dgm:prSet/>
      <dgm:spPr/>
      <dgm:t>
        <a:bodyPr/>
        <a:lstStyle/>
        <a:p>
          <a:endParaRPr lang="en-US"/>
        </a:p>
      </dgm:t>
    </dgm:pt>
    <dgm:pt modelId="{6825AF9A-9CEC-47EB-8209-8B1C739F416E}">
      <dgm:prSet/>
      <dgm:spPr/>
      <dgm:t>
        <a:bodyPr/>
        <a:lstStyle/>
        <a:p>
          <a:r>
            <a:rPr lang="en-US" dirty="0"/>
            <a:t>Young people’s experiences of using the product was positive</a:t>
          </a:r>
        </a:p>
        <a:p>
          <a:r>
            <a:rPr lang="en-US" dirty="0"/>
            <a:t>Consider if there are critical ages for digital intervention for MHL</a:t>
          </a:r>
        </a:p>
      </dgm:t>
    </dgm:pt>
    <dgm:pt modelId="{20397A99-A093-4C8E-956E-A0BB6B6BF1F7}" type="parTrans" cxnId="{E362764E-A6CA-45F2-B81C-E3B9EAFA277D}">
      <dgm:prSet/>
      <dgm:spPr/>
      <dgm:t>
        <a:bodyPr/>
        <a:lstStyle/>
        <a:p>
          <a:endParaRPr lang="en-US"/>
        </a:p>
      </dgm:t>
    </dgm:pt>
    <dgm:pt modelId="{60DE20FE-E5E8-4F83-8152-A306F48C49BE}" type="sibTrans" cxnId="{E362764E-A6CA-45F2-B81C-E3B9EAFA277D}">
      <dgm:prSet/>
      <dgm:spPr/>
      <dgm:t>
        <a:bodyPr/>
        <a:lstStyle/>
        <a:p>
          <a:endParaRPr lang="en-US"/>
        </a:p>
      </dgm:t>
    </dgm:pt>
    <dgm:pt modelId="{30EFD725-C6C4-4507-BC3F-9D252E9FA4A9}">
      <dgm:prSet/>
      <dgm:spPr/>
      <dgm:t>
        <a:bodyPr/>
        <a:lstStyle/>
        <a:p>
          <a:r>
            <a:rPr lang="en-US" dirty="0"/>
            <a:t>Future</a:t>
          </a:r>
        </a:p>
      </dgm:t>
    </dgm:pt>
    <dgm:pt modelId="{E0AF59D7-23C7-42B3-AAB0-5914403AFB4F}" type="parTrans" cxnId="{3CE4A886-7794-4D54-93F5-695EBE6B742A}">
      <dgm:prSet/>
      <dgm:spPr/>
      <dgm:t>
        <a:bodyPr/>
        <a:lstStyle/>
        <a:p>
          <a:endParaRPr lang="en-US"/>
        </a:p>
      </dgm:t>
    </dgm:pt>
    <dgm:pt modelId="{E642EC8D-2234-4CF7-BF1F-11EC98F02B34}" type="sibTrans" cxnId="{3CE4A886-7794-4D54-93F5-695EBE6B742A}">
      <dgm:prSet/>
      <dgm:spPr/>
      <dgm:t>
        <a:bodyPr/>
        <a:lstStyle/>
        <a:p>
          <a:endParaRPr lang="en-US"/>
        </a:p>
      </dgm:t>
    </dgm:pt>
    <dgm:pt modelId="{9B7FBE11-A2D5-4C7D-A323-8958CF453927}">
      <dgm:prSet/>
      <dgm:spPr/>
      <dgm:t>
        <a:bodyPr/>
        <a:lstStyle/>
        <a:p>
          <a:r>
            <a:rPr lang="en-US" dirty="0"/>
            <a:t>Need for more interactivity to achieve improvements beyond knowledge-based improvements</a:t>
          </a:r>
          <a:endParaRPr lang="en-GB" dirty="0"/>
        </a:p>
        <a:p>
          <a:r>
            <a:rPr lang="en-US" dirty="0"/>
            <a:t>A blended approach to MHL interventions may be necessary</a:t>
          </a:r>
        </a:p>
      </dgm:t>
    </dgm:pt>
    <dgm:pt modelId="{C0A847E7-BBC5-4585-B990-01B54ADC1FAA}" type="parTrans" cxnId="{8D02CF2D-7FD2-4F0F-BD74-9B8C24BA637A}">
      <dgm:prSet/>
      <dgm:spPr/>
      <dgm:t>
        <a:bodyPr/>
        <a:lstStyle/>
        <a:p>
          <a:endParaRPr lang="en-US"/>
        </a:p>
      </dgm:t>
    </dgm:pt>
    <dgm:pt modelId="{B807615A-0314-49ED-B04C-88677A8E3264}" type="sibTrans" cxnId="{8D02CF2D-7FD2-4F0F-BD74-9B8C24BA637A}">
      <dgm:prSet/>
      <dgm:spPr/>
      <dgm:t>
        <a:bodyPr/>
        <a:lstStyle/>
        <a:p>
          <a:endParaRPr lang="en-US"/>
        </a:p>
      </dgm:t>
    </dgm:pt>
    <dgm:pt modelId="{DDCC5D44-8E25-A542-9B53-9F91632BB4E2}" type="pres">
      <dgm:prSet presAssocID="{483DBBF7-F923-4270-852A-F06BEE2E29E3}" presName="Name0" presStyleCnt="0">
        <dgm:presLayoutVars>
          <dgm:dir/>
          <dgm:animLvl val="lvl"/>
          <dgm:resizeHandles val="exact"/>
        </dgm:presLayoutVars>
      </dgm:prSet>
      <dgm:spPr/>
    </dgm:pt>
    <dgm:pt modelId="{59548169-F047-6D47-99C3-5323733278EE}" type="pres">
      <dgm:prSet presAssocID="{30EFD725-C6C4-4507-BC3F-9D252E9FA4A9}" presName="boxAndChildren" presStyleCnt="0"/>
      <dgm:spPr/>
    </dgm:pt>
    <dgm:pt modelId="{6CBF80CC-484F-2B49-8ECD-212BB7088E3D}" type="pres">
      <dgm:prSet presAssocID="{30EFD725-C6C4-4507-BC3F-9D252E9FA4A9}" presName="parentTextBox" presStyleLbl="alignNode1" presStyleIdx="0" presStyleCnt="3"/>
      <dgm:spPr/>
    </dgm:pt>
    <dgm:pt modelId="{5D012CD1-6D9D-A743-BD06-729CE2AE5C35}" type="pres">
      <dgm:prSet presAssocID="{30EFD725-C6C4-4507-BC3F-9D252E9FA4A9}" presName="descendantBox" presStyleLbl="bgAccFollowNode1" presStyleIdx="0" presStyleCnt="3"/>
      <dgm:spPr/>
    </dgm:pt>
    <dgm:pt modelId="{C5CE3394-B019-B84B-8961-C003CDBD6453}" type="pres">
      <dgm:prSet presAssocID="{B14FFBD6-E350-40B5-8B8D-06E47763B63C}" presName="sp" presStyleCnt="0"/>
      <dgm:spPr/>
    </dgm:pt>
    <dgm:pt modelId="{14994A1C-3A3D-974B-A0CC-7AE692487720}" type="pres">
      <dgm:prSet presAssocID="{FA62A214-E1FA-4B04-B018-ECE92960BBD9}" presName="arrowAndChildren" presStyleCnt="0"/>
      <dgm:spPr/>
    </dgm:pt>
    <dgm:pt modelId="{6DADBB7D-C0BB-844B-AB6B-8066BE53F8E8}" type="pres">
      <dgm:prSet presAssocID="{FA62A214-E1FA-4B04-B018-ECE92960BBD9}" presName="parentTextArrow" presStyleLbl="node1" presStyleIdx="0" presStyleCnt="0"/>
      <dgm:spPr/>
    </dgm:pt>
    <dgm:pt modelId="{AAFA6374-DB1F-964F-A4FB-5E1E4AD3B1F6}" type="pres">
      <dgm:prSet presAssocID="{FA62A214-E1FA-4B04-B018-ECE92960BBD9}" presName="arrow" presStyleLbl="alignNode1" presStyleIdx="1" presStyleCnt="3"/>
      <dgm:spPr/>
    </dgm:pt>
    <dgm:pt modelId="{AF66AE5E-0B84-3944-8D67-A5CEC40A4759}" type="pres">
      <dgm:prSet presAssocID="{FA62A214-E1FA-4B04-B018-ECE92960BBD9}" presName="descendantArrow" presStyleLbl="bgAccFollowNode1" presStyleIdx="1" presStyleCnt="3"/>
      <dgm:spPr/>
    </dgm:pt>
    <dgm:pt modelId="{05B79619-01AD-F74D-8569-813E9BAAA7F8}" type="pres">
      <dgm:prSet presAssocID="{CC084D89-49FD-495C-BB18-8C06A04A8A2F}" presName="sp" presStyleCnt="0"/>
      <dgm:spPr/>
    </dgm:pt>
    <dgm:pt modelId="{6D511DF6-296D-0D4C-BFC8-694EC7C5257B}" type="pres">
      <dgm:prSet presAssocID="{EDFC617A-606C-42C3-989C-5EEF3DC88590}" presName="arrowAndChildren" presStyleCnt="0"/>
      <dgm:spPr/>
    </dgm:pt>
    <dgm:pt modelId="{F2380228-218A-4343-B637-4163808ACCAD}" type="pres">
      <dgm:prSet presAssocID="{EDFC617A-606C-42C3-989C-5EEF3DC88590}" presName="parentTextArrow" presStyleLbl="node1" presStyleIdx="0" presStyleCnt="0"/>
      <dgm:spPr/>
    </dgm:pt>
    <dgm:pt modelId="{11703445-21BA-5443-B614-0A6A83E7EF50}" type="pres">
      <dgm:prSet presAssocID="{EDFC617A-606C-42C3-989C-5EEF3DC88590}" presName="arrow" presStyleLbl="alignNode1" presStyleIdx="2" presStyleCnt="3"/>
      <dgm:spPr/>
    </dgm:pt>
    <dgm:pt modelId="{93492227-035C-3146-BF42-F9F564FCFA76}" type="pres">
      <dgm:prSet presAssocID="{EDFC617A-606C-42C3-989C-5EEF3DC88590}" presName="descendantArrow" presStyleLbl="bgAccFollowNode1" presStyleIdx="2" presStyleCnt="3"/>
      <dgm:spPr/>
    </dgm:pt>
  </dgm:ptLst>
  <dgm:cxnLst>
    <dgm:cxn modelId="{70486808-98F0-C244-9F5E-50E3C04192F9}" type="presOf" srcId="{EDFC617A-606C-42C3-989C-5EEF3DC88590}" destId="{F2380228-218A-4343-B637-4163808ACCAD}" srcOrd="0" destOrd="0" presId="urn:microsoft.com/office/officeart/2016/7/layout/VerticalDownArrowProcess"/>
    <dgm:cxn modelId="{55221B09-32A4-0845-804C-DD92D6679699}" type="presOf" srcId="{F394CD75-7A01-4A8B-BBA8-3BE71D6ADBB2}" destId="{93492227-035C-3146-BF42-F9F564FCFA76}" srcOrd="0" destOrd="0" presId="urn:microsoft.com/office/officeart/2016/7/layout/VerticalDownArrowProcess"/>
    <dgm:cxn modelId="{8D02CF2D-7FD2-4F0F-BD74-9B8C24BA637A}" srcId="{30EFD725-C6C4-4507-BC3F-9D252E9FA4A9}" destId="{9B7FBE11-A2D5-4C7D-A323-8958CF453927}" srcOrd="0" destOrd="0" parTransId="{C0A847E7-BBC5-4585-B990-01B54ADC1FAA}" sibTransId="{B807615A-0314-49ED-B04C-88677A8E3264}"/>
    <dgm:cxn modelId="{9F00A960-670A-2641-8C61-6ACB97A72A16}" type="presOf" srcId="{30EFD725-C6C4-4507-BC3F-9D252E9FA4A9}" destId="{6CBF80CC-484F-2B49-8ECD-212BB7088E3D}" srcOrd="0" destOrd="0" presId="urn:microsoft.com/office/officeart/2016/7/layout/VerticalDownArrowProcess"/>
    <dgm:cxn modelId="{934A9A43-181A-4D40-B3B4-8E6B948BD128}" type="presOf" srcId="{EDFC617A-606C-42C3-989C-5EEF3DC88590}" destId="{11703445-21BA-5443-B614-0A6A83E7EF50}" srcOrd="1" destOrd="0" presId="urn:microsoft.com/office/officeart/2016/7/layout/VerticalDownArrowProcess"/>
    <dgm:cxn modelId="{73F0D86C-DBEE-0740-AC26-12066189CB29}" type="presOf" srcId="{9B7FBE11-A2D5-4C7D-A323-8958CF453927}" destId="{5D012CD1-6D9D-A743-BD06-729CE2AE5C35}" srcOrd="0" destOrd="0" presId="urn:microsoft.com/office/officeart/2016/7/layout/VerticalDownArrowProcess"/>
    <dgm:cxn modelId="{E362764E-A6CA-45F2-B81C-E3B9EAFA277D}" srcId="{FA62A214-E1FA-4B04-B018-ECE92960BBD9}" destId="{6825AF9A-9CEC-47EB-8209-8B1C739F416E}" srcOrd="0" destOrd="0" parTransId="{20397A99-A093-4C8E-956E-A0BB6B6BF1F7}" sibTransId="{60DE20FE-E5E8-4F83-8152-A306F48C49BE}"/>
    <dgm:cxn modelId="{02A8A174-B4DC-E544-B420-63223780546C}" type="presOf" srcId="{FA62A214-E1FA-4B04-B018-ECE92960BBD9}" destId="{6DADBB7D-C0BB-844B-AB6B-8066BE53F8E8}" srcOrd="0" destOrd="0" presId="urn:microsoft.com/office/officeart/2016/7/layout/VerticalDownArrowProcess"/>
    <dgm:cxn modelId="{265D0B77-2234-4245-9CAE-8CBD176C3C69}" srcId="{EDFC617A-606C-42C3-989C-5EEF3DC88590}" destId="{F394CD75-7A01-4A8B-BBA8-3BE71D6ADBB2}" srcOrd="0" destOrd="0" parTransId="{540055DB-699E-4EE4-84A4-3D3B567E1BF0}" sibTransId="{B90AF92E-8AF3-41B1-BCA8-993812F3320E}"/>
    <dgm:cxn modelId="{EF776F7B-AB17-A949-94EA-251C4937AAF3}" type="presOf" srcId="{FA62A214-E1FA-4B04-B018-ECE92960BBD9}" destId="{AAFA6374-DB1F-964F-A4FB-5E1E4AD3B1F6}" srcOrd="1" destOrd="0" presId="urn:microsoft.com/office/officeart/2016/7/layout/VerticalDownArrowProcess"/>
    <dgm:cxn modelId="{9474367C-FD29-664F-9B2A-CF554D451986}" type="presOf" srcId="{6825AF9A-9CEC-47EB-8209-8B1C739F416E}" destId="{AF66AE5E-0B84-3944-8D67-A5CEC40A4759}" srcOrd="0" destOrd="0" presId="urn:microsoft.com/office/officeart/2016/7/layout/VerticalDownArrowProcess"/>
    <dgm:cxn modelId="{3CE4A886-7794-4D54-93F5-695EBE6B742A}" srcId="{483DBBF7-F923-4270-852A-F06BEE2E29E3}" destId="{30EFD725-C6C4-4507-BC3F-9D252E9FA4A9}" srcOrd="2" destOrd="0" parTransId="{E0AF59D7-23C7-42B3-AAB0-5914403AFB4F}" sibTransId="{E642EC8D-2234-4CF7-BF1F-11EC98F02B34}"/>
    <dgm:cxn modelId="{42BC699B-9CF1-0147-9627-80C82171F5C4}" type="presOf" srcId="{483DBBF7-F923-4270-852A-F06BEE2E29E3}" destId="{DDCC5D44-8E25-A542-9B53-9F91632BB4E2}" srcOrd="0" destOrd="0" presId="urn:microsoft.com/office/officeart/2016/7/layout/VerticalDownArrowProcess"/>
    <dgm:cxn modelId="{6BE128EA-F9CD-4671-B26C-655247DD297F}" srcId="{483DBBF7-F923-4270-852A-F06BEE2E29E3}" destId="{EDFC617A-606C-42C3-989C-5EEF3DC88590}" srcOrd="0" destOrd="0" parTransId="{F573A230-DF80-4FAB-B5B7-AC31E7DA227B}" sibTransId="{CC084D89-49FD-495C-BB18-8C06A04A8A2F}"/>
    <dgm:cxn modelId="{345A77FA-7976-40CC-AEEA-439EFDE13EF6}" srcId="{483DBBF7-F923-4270-852A-F06BEE2E29E3}" destId="{FA62A214-E1FA-4B04-B018-ECE92960BBD9}" srcOrd="1" destOrd="0" parTransId="{EF12B4B1-7E55-4CC4-864B-312000FC5005}" sibTransId="{B14FFBD6-E350-40B5-8B8D-06E47763B63C}"/>
    <dgm:cxn modelId="{90080F2E-E62A-DE4E-9E5C-923A6920129E}" type="presParOf" srcId="{DDCC5D44-8E25-A542-9B53-9F91632BB4E2}" destId="{59548169-F047-6D47-99C3-5323733278EE}" srcOrd="0" destOrd="0" presId="urn:microsoft.com/office/officeart/2016/7/layout/VerticalDownArrowProcess"/>
    <dgm:cxn modelId="{C9112A46-0922-1C40-A161-7FC0AD4CDB06}" type="presParOf" srcId="{59548169-F047-6D47-99C3-5323733278EE}" destId="{6CBF80CC-484F-2B49-8ECD-212BB7088E3D}" srcOrd="0" destOrd="0" presId="urn:microsoft.com/office/officeart/2016/7/layout/VerticalDownArrowProcess"/>
    <dgm:cxn modelId="{46C7E640-C8E6-194B-82F8-06CBA2B32AAF}" type="presParOf" srcId="{59548169-F047-6D47-99C3-5323733278EE}" destId="{5D012CD1-6D9D-A743-BD06-729CE2AE5C35}" srcOrd="1" destOrd="0" presId="urn:microsoft.com/office/officeart/2016/7/layout/VerticalDownArrowProcess"/>
    <dgm:cxn modelId="{C983C9FC-1F7A-6246-A2D0-47FD61E20C88}" type="presParOf" srcId="{DDCC5D44-8E25-A542-9B53-9F91632BB4E2}" destId="{C5CE3394-B019-B84B-8961-C003CDBD6453}" srcOrd="1" destOrd="0" presId="urn:microsoft.com/office/officeart/2016/7/layout/VerticalDownArrowProcess"/>
    <dgm:cxn modelId="{0C8EFDA5-7473-2842-AA48-3C7077849248}" type="presParOf" srcId="{DDCC5D44-8E25-A542-9B53-9F91632BB4E2}" destId="{14994A1C-3A3D-974B-A0CC-7AE692487720}" srcOrd="2" destOrd="0" presId="urn:microsoft.com/office/officeart/2016/7/layout/VerticalDownArrowProcess"/>
    <dgm:cxn modelId="{47952073-A10B-9845-A451-088C48BA3BAB}" type="presParOf" srcId="{14994A1C-3A3D-974B-A0CC-7AE692487720}" destId="{6DADBB7D-C0BB-844B-AB6B-8066BE53F8E8}" srcOrd="0" destOrd="0" presId="urn:microsoft.com/office/officeart/2016/7/layout/VerticalDownArrowProcess"/>
    <dgm:cxn modelId="{A559D55C-EE09-D447-8909-45D82AFC5027}" type="presParOf" srcId="{14994A1C-3A3D-974B-A0CC-7AE692487720}" destId="{AAFA6374-DB1F-964F-A4FB-5E1E4AD3B1F6}" srcOrd="1" destOrd="0" presId="urn:microsoft.com/office/officeart/2016/7/layout/VerticalDownArrowProcess"/>
    <dgm:cxn modelId="{5BE558CF-D795-994E-9F98-FDA2F3DD32E4}" type="presParOf" srcId="{14994A1C-3A3D-974B-A0CC-7AE692487720}" destId="{AF66AE5E-0B84-3944-8D67-A5CEC40A4759}" srcOrd="2" destOrd="0" presId="urn:microsoft.com/office/officeart/2016/7/layout/VerticalDownArrowProcess"/>
    <dgm:cxn modelId="{AE9B9127-C4B0-B040-9C40-57B03F91DC34}" type="presParOf" srcId="{DDCC5D44-8E25-A542-9B53-9F91632BB4E2}" destId="{05B79619-01AD-F74D-8569-813E9BAAA7F8}" srcOrd="3" destOrd="0" presId="urn:microsoft.com/office/officeart/2016/7/layout/VerticalDownArrowProcess"/>
    <dgm:cxn modelId="{577AFB8E-16EB-CC41-A80F-E008BD359990}" type="presParOf" srcId="{DDCC5D44-8E25-A542-9B53-9F91632BB4E2}" destId="{6D511DF6-296D-0D4C-BFC8-694EC7C5257B}" srcOrd="4" destOrd="0" presId="urn:microsoft.com/office/officeart/2016/7/layout/VerticalDownArrowProcess"/>
    <dgm:cxn modelId="{18EF259A-A1EA-4048-A20E-74EE2C724819}" type="presParOf" srcId="{6D511DF6-296D-0D4C-BFC8-694EC7C5257B}" destId="{F2380228-218A-4343-B637-4163808ACCAD}" srcOrd="0" destOrd="0" presId="urn:microsoft.com/office/officeart/2016/7/layout/VerticalDownArrowProcess"/>
    <dgm:cxn modelId="{63EEB187-0784-3848-B005-60B40C26A54D}" type="presParOf" srcId="{6D511DF6-296D-0D4C-BFC8-694EC7C5257B}" destId="{11703445-21BA-5443-B614-0A6A83E7EF50}" srcOrd="1" destOrd="0" presId="urn:microsoft.com/office/officeart/2016/7/layout/VerticalDownArrowProcess"/>
    <dgm:cxn modelId="{05235748-DBF5-2A4F-B4FC-B2AA8BA88121}" type="presParOf" srcId="{6D511DF6-296D-0D4C-BFC8-694EC7C5257B}" destId="{93492227-035C-3146-BF42-F9F564FCFA76}"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98E407C-35A9-49BF-9A4D-154A574561C4}"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4F80D3B2-2C5A-46CE-B397-7CA59663BF2E}">
      <dgm:prSet/>
      <dgm:spPr/>
      <dgm:t>
        <a:bodyPr/>
        <a:lstStyle/>
        <a:p>
          <a:r>
            <a:rPr lang="en-GB" dirty="0"/>
            <a:t>21 studies on games for ‘healthy lifestyle’ ‘sexual health’ and ‘substance use</a:t>
          </a:r>
          <a:endParaRPr lang="en-US" dirty="0"/>
        </a:p>
      </dgm:t>
    </dgm:pt>
    <dgm:pt modelId="{ECB48EFF-A93C-466A-97FA-85460D9C8FDF}" type="parTrans" cxnId="{ABA064F0-7774-4AD3-AD8F-8C507FEF8727}">
      <dgm:prSet/>
      <dgm:spPr/>
      <dgm:t>
        <a:bodyPr/>
        <a:lstStyle/>
        <a:p>
          <a:endParaRPr lang="en-US"/>
        </a:p>
      </dgm:t>
    </dgm:pt>
    <dgm:pt modelId="{6BF0CB55-3CD0-48A2-9921-6CDEB1E72A84}" type="sibTrans" cxnId="{ABA064F0-7774-4AD3-AD8F-8C507FEF8727}">
      <dgm:prSet/>
      <dgm:spPr/>
      <dgm:t>
        <a:bodyPr/>
        <a:lstStyle/>
        <a:p>
          <a:endParaRPr lang="en-US"/>
        </a:p>
      </dgm:t>
    </dgm:pt>
    <dgm:pt modelId="{F87759A5-50ED-48EA-AD54-D88F9CF24C2C}">
      <dgm:prSet/>
      <dgm:spPr/>
      <dgm:t>
        <a:bodyPr/>
        <a:lstStyle/>
        <a:p>
          <a:r>
            <a:rPr lang="en-GB" dirty="0"/>
            <a:t>Several studies demonstrate serious games can be engaging and pedagogically effective as a learning device and short term behaviour change</a:t>
          </a:r>
          <a:endParaRPr lang="en-US" dirty="0"/>
        </a:p>
      </dgm:t>
    </dgm:pt>
    <dgm:pt modelId="{CDB6B106-DC18-4868-89D4-585A7E8F8000}" type="parTrans" cxnId="{C072467F-85BB-4610-925D-2E0D162E9CA6}">
      <dgm:prSet/>
      <dgm:spPr/>
      <dgm:t>
        <a:bodyPr/>
        <a:lstStyle/>
        <a:p>
          <a:endParaRPr lang="en-US"/>
        </a:p>
      </dgm:t>
    </dgm:pt>
    <dgm:pt modelId="{AE24B797-49C2-45E7-9A5E-A246BDF3B920}" type="sibTrans" cxnId="{C072467F-85BB-4610-925D-2E0D162E9CA6}">
      <dgm:prSet/>
      <dgm:spPr/>
      <dgm:t>
        <a:bodyPr/>
        <a:lstStyle/>
        <a:p>
          <a:endParaRPr lang="en-US"/>
        </a:p>
      </dgm:t>
    </dgm:pt>
    <dgm:pt modelId="{5EB9E17C-2FD1-4091-BEF8-0D28269067E7}">
      <dgm:prSet/>
      <dgm:spPr/>
      <dgm:t>
        <a:bodyPr/>
        <a:lstStyle/>
        <a:p>
          <a:r>
            <a:rPr lang="en-GB"/>
            <a:t>Health outcomes were harder to determine and not well measured and limited follow-ups</a:t>
          </a:r>
          <a:endParaRPr lang="en-US"/>
        </a:p>
      </dgm:t>
    </dgm:pt>
    <dgm:pt modelId="{24C1645F-9F01-468A-9DD8-AB63054086F3}" type="parTrans" cxnId="{B22D4EC6-04C6-4655-A6C0-E292CBD9ED80}">
      <dgm:prSet/>
      <dgm:spPr/>
      <dgm:t>
        <a:bodyPr/>
        <a:lstStyle/>
        <a:p>
          <a:endParaRPr lang="en-US"/>
        </a:p>
      </dgm:t>
    </dgm:pt>
    <dgm:pt modelId="{866D1F64-73F0-44B3-90E4-391A6BA17DA0}" type="sibTrans" cxnId="{B22D4EC6-04C6-4655-A6C0-E292CBD9ED80}">
      <dgm:prSet/>
      <dgm:spPr/>
      <dgm:t>
        <a:bodyPr/>
        <a:lstStyle/>
        <a:p>
          <a:endParaRPr lang="en-US"/>
        </a:p>
      </dgm:t>
    </dgm:pt>
    <dgm:pt modelId="{86F9A141-7E71-4E85-8F84-F4BD9EFAACE8}">
      <dgm:prSet/>
      <dgm:spPr/>
      <dgm:t>
        <a:bodyPr/>
        <a:lstStyle/>
        <a:p>
          <a:r>
            <a:rPr lang="en-GB" dirty="0"/>
            <a:t>High-quality evidence is essential to the ongoing acceptance and use of these serious games as part of the school curriculum</a:t>
          </a:r>
          <a:endParaRPr lang="en-US" dirty="0"/>
        </a:p>
      </dgm:t>
    </dgm:pt>
    <dgm:pt modelId="{E1338C03-165C-4B3D-897B-5F4AEEAD9812}" type="parTrans" cxnId="{93084FE5-8086-4695-9B3E-0639A79FD40E}">
      <dgm:prSet/>
      <dgm:spPr/>
      <dgm:t>
        <a:bodyPr/>
        <a:lstStyle/>
        <a:p>
          <a:endParaRPr lang="en-US"/>
        </a:p>
      </dgm:t>
    </dgm:pt>
    <dgm:pt modelId="{F6283F64-22A4-4994-888C-EFAD16EF31EF}" type="sibTrans" cxnId="{93084FE5-8086-4695-9B3E-0639A79FD40E}">
      <dgm:prSet/>
      <dgm:spPr/>
      <dgm:t>
        <a:bodyPr/>
        <a:lstStyle/>
        <a:p>
          <a:endParaRPr lang="en-US"/>
        </a:p>
      </dgm:t>
    </dgm:pt>
    <dgm:pt modelId="{87C47EE1-F66E-46FC-BAEB-474526B0D3F9}" type="pres">
      <dgm:prSet presAssocID="{698E407C-35A9-49BF-9A4D-154A574561C4}" presName="matrix" presStyleCnt="0">
        <dgm:presLayoutVars>
          <dgm:chMax val="1"/>
          <dgm:dir/>
          <dgm:resizeHandles val="exact"/>
        </dgm:presLayoutVars>
      </dgm:prSet>
      <dgm:spPr/>
    </dgm:pt>
    <dgm:pt modelId="{C1D7FF19-0A80-47F3-9CD5-247C08476171}" type="pres">
      <dgm:prSet presAssocID="{698E407C-35A9-49BF-9A4D-154A574561C4}" presName="diamond" presStyleLbl="bgShp" presStyleIdx="0" presStyleCnt="1"/>
      <dgm:spPr/>
    </dgm:pt>
    <dgm:pt modelId="{1C0C928E-658C-411E-B433-502EBA55DA76}" type="pres">
      <dgm:prSet presAssocID="{698E407C-35A9-49BF-9A4D-154A574561C4}" presName="quad1" presStyleLbl="node1" presStyleIdx="0" presStyleCnt="4">
        <dgm:presLayoutVars>
          <dgm:chMax val="0"/>
          <dgm:chPref val="0"/>
          <dgm:bulletEnabled val="1"/>
        </dgm:presLayoutVars>
      </dgm:prSet>
      <dgm:spPr/>
    </dgm:pt>
    <dgm:pt modelId="{7969292D-7136-4D44-BB7B-5F32647596EC}" type="pres">
      <dgm:prSet presAssocID="{698E407C-35A9-49BF-9A4D-154A574561C4}" presName="quad2" presStyleLbl="node1" presStyleIdx="1" presStyleCnt="4">
        <dgm:presLayoutVars>
          <dgm:chMax val="0"/>
          <dgm:chPref val="0"/>
          <dgm:bulletEnabled val="1"/>
        </dgm:presLayoutVars>
      </dgm:prSet>
      <dgm:spPr/>
    </dgm:pt>
    <dgm:pt modelId="{7C10FF7C-98F6-4E6C-BC31-9EC71A0C65B5}" type="pres">
      <dgm:prSet presAssocID="{698E407C-35A9-49BF-9A4D-154A574561C4}" presName="quad3" presStyleLbl="node1" presStyleIdx="2" presStyleCnt="4">
        <dgm:presLayoutVars>
          <dgm:chMax val="0"/>
          <dgm:chPref val="0"/>
          <dgm:bulletEnabled val="1"/>
        </dgm:presLayoutVars>
      </dgm:prSet>
      <dgm:spPr/>
    </dgm:pt>
    <dgm:pt modelId="{22195C95-8E28-49C7-8B3A-305783DAEF47}" type="pres">
      <dgm:prSet presAssocID="{698E407C-35A9-49BF-9A4D-154A574561C4}" presName="quad4" presStyleLbl="node1" presStyleIdx="3" presStyleCnt="4">
        <dgm:presLayoutVars>
          <dgm:chMax val="0"/>
          <dgm:chPref val="0"/>
          <dgm:bulletEnabled val="1"/>
        </dgm:presLayoutVars>
      </dgm:prSet>
      <dgm:spPr/>
    </dgm:pt>
  </dgm:ptLst>
  <dgm:cxnLst>
    <dgm:cxn modelId="{A814D717-30A0-4C00-95DC-00C262197B18}" type="presOf" srcId="{F87759A5-50ED-48EA-AD54-D88F9CF24C2C}" destId="{7969292D-7136-4D44-BB7B-5F32647596EC}" srcOrd="0" destOrd="0" presId="urn:microsoft.com/office/officeart/2005/8/layout/matrix3"/>
    <dgm:cxn modelId="{89ED3839-9484-42F7-974D-83B8CFBFE512}" type="presOf" srcId="{86F9A141-7E71-4E85-8F84-F4BD9EFAACE8}" destId="{22195C95-8E28-49C7-8B3A-305783DAEF47}" srcOrd="0" destOrd="0" presId="urn:microsoft.com/office/officeart/2005/8/layout/matrix3"/>
    <dgm:cxn modelId="{89420F73-2D80-4382-9155-93DAB41C9698}" type="presOf" srcId="{4F80D3B2-2C5A-46CE-B397-7CA59663BF2E}" destId="{1C0C928E-658C-411E-B433-502EBA55DA76}" srcOrd="0" destOrd="0" presId="urn:microsoft.com/office/officeart/2005/8/layout/matrix3"/>
    <dgm:cxn modelId="{2808BB73-D4B2-49BC-855C-78C092A4C780}" type="presOf" srcId="{698E407C-35A9-49BF-9A4D-154A574561C4}" destId="{87C47EE1-F66E-46FC-BAEB-474526B0D3F9}" srcOrd="0" destOrd="0" presId="urn:microsoft.com/office/officeart/2005/8/layout/matrix3"/>
    <dgm:cxn modelId="{C072467F-85BB-4610-925D-2E0D162E9CA6}" srcId="{698E407C-35A9-49BF-9A4D-154A574561C4}" destId="{F87759A5-50ED-48EA-AD54-D88F9CF24C2C}" srcOrd="1" destOrd="0" parTransId="{CDB6B106-DC18-4868-89D4-585A7E8F8000}" sibTransId="{AE24B797-49C2-45E7-9A5E-A246BDF3B920}"/>
    <dgm:cxn modelId="{F38946A4-BFF3-4DBA-B69D-7302B7008C4D}" type="presOf" srcId="{5EB9E17C-2FD1-4091-BEF8-0D28269067E7}" destId="{7C10FF7C-98F6-4E6C-BC31-9EC71A0C65B5}" srcOrd="0" destOrd="0" presId="urn:microsoft.com/office/officeart/2005/8/layout/matrix3"/>
    <dgm:cxn modelId="{B22D4EC6-04C6-4655-A6C0-E292CBD9ED80}" srcId="{698E407C-35A9-49BF-9A4D-154A574561C4}" destId="{5EB9E17C-2FD1-4091-BEF8-0D28269067E7}" srcOrd="2" destOrd="0" parTransId="{24C1645F-9F01-468A-9DD8-AB63054086F3}" sibTransId="{866D1F64-73F0-44B3-90E4-391A6BA17DA0}"/>
    <dgm:cxn modelId="{93084FE5-8086-4695-9B3E-0639A79FD40E}" srcId="{698E407C-35A9-49BF-9A4D-154A574561C4}" destId="{86F9A141-7E71-4E85-8F84-F4BD9EFAACE8}" srcOrd="3" destOrd="0" parTransId="{E1338C03-165C-4B3D-897B-5F4AEEAD9812}" sibTransId="{F6283F64-22A4-4994-888C-EFAD16EF31EF}"/>
    <dgm:cxn modelId="{ABA064F0-7774-4AD3-AD8F-8C507FEF8727}" srcId="{698E407C-35A9-49BF-9A4D-154A574561C4}" destId="{4F80D3B2-2C5A-46CE-B397-7CA59663BF2E}" srcOrd="0" destOrd="0" parTransId="{ECB48EFF-A93C-466A-97FA-85460D9C8FDF}" sibTransId="{6BF0CB55-3CD0-48A2-9921-6CDEB1E72A84}"/>
    <dgm:cxn modelId="{04847CDE-C58B-4E72-8918-802D34BFA391}" type="presParOf" srcId="{87C47EE1-F66E-46FC-BAEB-474526B0D3F9}" destId="{C1D7FF19-0A80-47F3-9CD5-247C08476171}" srcOrd="0" destOrd="0" presId="urn:microsoft.com/office/officeart/2005/8/layout/matrix3"/>
    <dgm:cxn modelId="{1DA27F6C-80EE-45CE-875C-B0CE289625D2}" type="presParOf" srcId="{87C47EE1-F66E-46FC-BAEB-474526B0D3F9}" destId="{1C0C928E-658C-411E-B433-502EBA55DA76}" srcOrd="1" destOrd="0" presId="urn:microsoft.com/office/officeart/2005/8/layout/matrix3"/>
    <dgm:cxn modelId="{F0F3AFEF-8B41-4A54-84F6-7A5F1111E3EE}" type="presParOf" srcId="{87C47EE1-F66E-46FC-BAEB-474526B0D3F9}" destId="{7969292D-7136-4D44-BB7B-5F32647596EC}" srcOrd="2" destOrd="0" presId="urn:microsoft.com/office/officeart/2005/8/layout/matrix3"/>
    <dgm:cxn modelId="{0A9B45F7-0F37-483C-A5C7-A0023F0B16BD}" type="presParOf" srcId="{87C47EE1-F66E-46FC-BAEB-474526B0D3F9}" destId="{7C10FF7C-98F6-4E6C-BC31-9EC71A0C65B5}" srcOrd="3" destOrd="0" presId="urn:microsoft.com/office/officeart/2005/8/layout/matrix3"/>
    <dgm:cxn modelId="{78712E2D-9030-46FC-A2A9-5C89C63B2AA1}" type="presParOf" srcId="{87C47EE1-F66E-46FC-BAEB-474526B0D3F9}" destId="{22195C95-8E28-49C7-8B3A-305783DAEF4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B7AAD-D9F4-4245-A228-1AC942358061}">
      <dsp:nvSpPr>
        <dsp:cNvPr id="0" name=""/>
        <dsp:cNvSpPr/>
      </dsp:nvSpPr>
      <dsp:spPr>
        <a:xfrm>
          <a:off x="0" y="0"/>
          <a:ext cx="10287604" cy="92044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2175CB-A39E-461D-89E8-5ADAAF4E4C86}">
      <dsp:nvSpPr>
        <dsp:cNvPr id="0" name=""/>
        <dsp:cNvSpPr/>
      </dsp:nvSpPr>
      <dsp:spPr>
        <a:xfrm>
          <a:off x="173400" y="300069"/>
          <a:ext cx="3630919" cy="3681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1 in 9</a:t>
          </a:r>
        </a:p>
      </dsp:txBody>
      <dsp:txXfrm>
        <a:off x="191373" y="318042"/>
        <a:ext cx="3594973" cy="332233"/>
      </dsp:txXfrm>
    </dsp:sp>
    <dsp:sp modelId="{6F166EF4-08B9-479B-A59B-58206F940DDB}">
      <dsp:nvSpPr>
        <dsp:cNvPr id="0" name=""/>
        <dsp:cNvSpPr/>
      </dsp:nvSpPr>
      <dsp:spPr>
        <a:xfrm>
          <a:off x="6426472" y="289123"/>
          <a:ext cx="3338848" cy="3681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1 in 5</a:t>
          </a:r>
        </a:p>
      </dsp:txBody>
      <dsp:txXfrm>
        <a:off x="6444445" y="307096"/>
        <a:ext cx="3302902" cy="3322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9EB-FCFC-478D-B907-A4F08445E599}">
      <dsp:nvSpPr>
        <dsp:cNvPr id="0" name=""/>
        <dsp:cNvSpPr/>
      </dsp:nvSpPr>
      <dsp:spPr>
        <a:xfrm>
          <a:off x="1283" y="1007554"/>
          <a:ext cx="4672458" cy="23362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t>5x more likely to have been bullied in-person or online</a:t>
          </a:r>
          <a:endParaRPr lang="en-US" sz="3600" kern="1200" dirty="0"/>
        </a:p>
      </dsp:txBody>
      <dsp:txXfrm>
        <a:off x="69709" y="1075980"/>
        <a:ext cx="4535606" cy="2199377"/>
      </dsp:txXfrm>
    </dsp:sp>
    <dsp:sp modelId="{9790F24C-603C-478A-B313-E21BFAF37C5D}">
      <dsp:nvSpPr>
        <dsp:cNvPr id="0" name=""/>
        <dsp:cNvSpPr/>
      </dsp:nvSpPr>
      <dsp:spPr>
        <a:xfrm>
          <a:off x="5841857" y="1007554"/>
          <a:ext cx="4672458" cy="23362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GB" sz="3600" kern="1200" dirty="0"/>
            <a:t>3x more likely to find extra-curriculars or socialising with friends unaffordable</a:t>
          </a:r>
          <a:endParaRPr lang="en-US" sz="3600" kern="1200" dirty="0"/>
        </a:p>
      </dsp:txBody>
      <dsp:txXfrm>
        <a:off x="5910283" y="1075980"/>
        <a:ext cx="4535606" cy="21993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2AB2C-E7AF-49F8-8CB1-9C9602B891DB}">
      <dsp:nvSpPr>
        <dsp:cNvPr id="0" name=""/>
        <dsp:cNvSpPr/>
      </dsp:nvSpPr>
      <dsp:spPr>
        <a:xfrm>
          <a:off x="921088" y="0"/>
          <a:ext cx="8171815" cy="35988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90600F-D01A-4B03-B225-6210FC76D231}">
      <dsp:nvSpPr>
        <dsp:cNvPr id="0" name=""/>
        <dsp:cNvSpPr/>
      </dsp:nvSpPr>
      <dsp:spPr>
        <a:xfrm>
          <a:off x="2640" y="1079658"/>
          <a:ext cx="1537379" cy="14395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i="1" kern="1200"/>
            <a:t>What type of school did you attend?</a:t>
          </a:r>
          <a:endParaRPr lang="en-GB" sz="1200" kern="1200"/>
        </a:p>
      </dsp:txBody>
      <dsp:txXfrm>
        <a:off x="72913" y="1149931"/>
        <a:ext cx="1396833" cy="1298999"/>
      </dsp:txXfrm>
    </dsp:sp>
    <dsp:sp modelId="{0872F881-CC38-4AD7-9238-404142813465}">
      <dsp:nvSpPr>
        <dsp:cNvPr id="0" name=""/>
        <dsp:cNvSpPr/>
      </dsp:nvSpPr>
      <dsp:spPr>
        <a:xfrm>
          <a:off x="1616888" y="1079658"/>
          <a:ext cx="1537379" cy="14395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i="1" kern="1200"/>
            <a:t>How much did you enjoy learning?</a:t>
          </a:r>
          <a:endParaRPr lang="en-GB" sz="1200" kern="1200"/>
        </a:p>
      </dsp:txBody>
      <dsp:txXfrm>
        <a:off x="1687161" y="1149931"/>
        <a:ext cx="1396833" cy="1298999"/>
      </dsp:txXfrm>
    </dsp:sp>
    <dsp:sp modelId="{13839441-FB69-42F1-BB46-A030D8224E5D}">
      <dsp:nvSpPr>
        <dsp:cNvPr id="0" name=""/>
        <dsp:cNvSpPr/>
      </dsp:nvSpPr>
      <dsp:spPr>
        <a:xfrm>
          <a:off x="3231136" y="1079658"/>
          <a:ext cx="1537379" cy="14395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i="1" kern="1200"/>
            <a:t>How much did you enjoy the social side of school?</a:t>
          </a:r>
          <a:endParaRPr lang="en-GB" sz="1200" kern="1200"/>
        </a:p>
      </dsp:txBody>
      <dsp:txXfrm>
        <a:off x="3301409" y="1149931"/>
        <a:ext cx="1396833" cy="1298999"/>
      </dsp:txXfrm>
    </dsp:sp>
    <dsp:sp modelId="{54004871-66F2-4404-83BE-F8D1029FB0A3}">
      <dsp:nvSpPr>
        <dsp:cNvPr id="0" name=""/>
        <dsp:cNvSpPr/>
      </dsp:nvSpPr>
      <dsp:spPr>
        <a:xfrm>
          <a:off x="4845384" y="1079658"/>
          <a:ext cx="1537379" cy="14395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i="1" kern="1200"/>
            <a:t>How connected did you feel to the school as a community?</a:t>
          </a:r>
          <a:endParaRPr lang="en-GB" sz="1200" kern="1200"/>
        </a:p>
      </dsp:txBody>
      <dsp:txXfrm>
        <a:off x="4915657" y="1149931"/>
        <a:ext cx="1396833" cy="1298999"/>
      </dsp:txXfrm>
    </dsp:sp>
    <dsp:sp modelId="{62E69A6E-5377-45CD-8B6C-9949A65E9D58}">
      <dsp:nvSpPr>
        <dsp:cNvPr id="0" name=""/>
        <dsp:cNvSpPr/>
      </dsp:nvSpPr>
      <dsp:spPr>
        <a:xfrm>
          <a:off x="6459632" y="1079658"/>
          <a:ext cx="1537379" cy="14395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i="1" kern="1200"/>
            <a:t>What do remember about the school’s provision for social, emotional and mental health needs?</a:t>
          </a:r>
          <a:endParaRPr lang="en-GB" sz="1200" kern="1200"/>
        </a:p>
      </dsp:txBody>
      <dsp:txXfrm>
        <a:off x="6529905" y="1149931"/>
        <a:ext cx="1396833" cy="1298999"/>
      </dsp:txXfrm>
    </dsp:sp>
    <dsp:sp modelId="{9944564E-882B-43B2-B5BC-319C7987BFDD}">
      <dsp:nvSpPr>
        <dsp:cNvPr id="0" name=""/>
        <dsp:cNvSpPr/>
      </dsp:nvSpPr>
      <dsp:spPr>
        <a:xfrm>
          <a:off x="8073880" y="1079658"/>
          <a:ext cx="1537379" cy="1439545"/>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HOW have these experiences shaped your views about the ways mental health support might be provided in school?</a:t>
          </a:r>
        </a:p>
      </dsp:txBody>
      <dsp:txXfrm>
        <a:off x="8144153" y="1149931"/>
        <a:ext cx="1396833" cy="12989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9096F-9F9E-44E1-BE2F-1089612BC575}">
      <dsp:nvSpPr>
        <dsp:cNvPr id="0" name=""/>
        <dsp:cNvSpPr/>
      </dsp:nvSpPr>
      <dsp:spPr>
        <a:xfrm>
          <a:off x="2816" y="347251"/>
          <a:ext cx="2234471" cy="13406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an ethos and environment of respect, valuing diversity</a:t>
          </a:r>
        </a:p>
      </dsp:txBody>
      <dsp:txXfrm>
        <a:off x="2816" y="347251"/>
        <a:ext cx="2234471" cy="1340682"/>
      </dsp:txXfrm>
    </dsp:sp>
    <dsp:sp modelId="{42AEF757-19B3-488A-99B9-FE1FF9CDCF29}">
      <dsp:nvSpPr>
        <dsp:cNvPr id="0" name=""/>
        <dsp:cNvSpPr/>
      </dsp:nvSpPr>
      <dsp:spPr>
        <a:xfrm>
          <a:off x="2460735" y="347251"/>
          <a:ext cx="2234471" cy="13406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leadership and management champions promotion emotional health and wellbeing</a:t>
          </a:r>
        </a:p>
      </dsp:txBody>
      <dsp:txXfrm>
        <a:off x="2460735" y="347251"/>
        <a:ext cx="2234471" cy="1340682"/>
      </dsp:txXfrm>
    </dsp:sp>
    <dsp:sp modelId="{8B38AEBE-92DE-41BE-81D7-FA0CE1A141B2}">
      <dsp:nvSpPr>
        <dsp:cNvPr id="0" name=""/>
        <dsp:cNvSpPr/>
      </dsp:nvSpPr>
      <dsp:spPr>
        <a:xfrm>
          <a:off x="4918654" y="347251"/>
          <a:ext cx="2234471" cy="13406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staff development to support their pupils/own wellbeing</a:t>
          </a:r>
        </a:p>
      </dsp:txBody>
      <dsp:txXfrm>
        <a:off x="4918654" y="347251"/>
        <a:ext cx="2234471" cy="1340682"/>
      </dsp:txXfrm>
    </dsp:sp>
    <dsp:sp modelId="{39E8791C-90D4-4497-9C0C-12716A9B8739}">
      <dsp:nvSpPr>
        <dsp:cNvPr id="0" name=""/>
        <dsp:cNvSpPr/>
      </dsp:nvSpPr>
      <dsp:spPr>
        <a:xfrm>
          <a:off x="7376572" y="347251"/>
          <a:ext cx="2234471" cy="13406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curriculum teaching and learning to promote resilience and support social and emotional learning</a:t>
          </a:r>
        </a:p>
      </dsp:txBody>
      <dsp:txXfrm>
        <a:off x="7376572" y="347251"/>
        <a:ext cx="2234471" cy="1340682"/>
      </dsp:txXfrm>
    </dsp:sp>
    <dsp:sp modelId="{176B2F97-ADD4-4343-960B-487581FEB4A6}">
      <dsp:nvSpPr>
        <dsp:cNvPr id="0" name=""/>
        <dsp:cNvSpPr/>
      </dsp:nvSpPr>
      <dsp:spPr>
        <a:xfrm>
          <a:off x="2816" y="1911381"/>
          <a:ext cx="2234471" cy="13406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enabling student voice to influence decisions</a:t>
          </a:r>
        </a:p>
      </dsp:txBody>
      <dsp:txXfrm>
        <a:off x="2816" y="1911381"/>
        <a:ext cx="2234471" cy="1340682"/>
      </dsp:txXfrm>
    </dsp:sp>
    <dsp:sp modelId="{AB62ECB6-A97F-4675-ABB2-3F50CE3EE918}">
      <dsp:nvSpPr>
        <dsp:cNvPr id="0" name=""/>
        <dsp:cNvSpPr/>
      </dsp:nvSpPr>
      <dsp:spPr>
        <a:xfrm>
          <a:off x="2460735" y="1911381"/>
          <a:ext cx="2234471" cy="13406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identifying the need for and monitoring the impact of interventions</a:t>
          </a:r>
        </a:p>
      </dsp:txBody>
      <dsp:txXfrm>
        <a:off x="2460735" y="1911381"/>
        <a:ext cx="2234471" cy="1340682"/>
      </dsp:txXfrm>
    </dsp:sp>
    <dsp:sp modelId="{34A7C184-CF13-4841-8195-ADF4C91DED12}">
      <dsp:nvSpPr>
        <dsp:cNvPr id="0" name=""/>
        <dsp:cNvSpPr/>
      </dsp:nvSpPr>
      <dsp:spPr>
        <a:xfrm>
          <a:off x="4918654" y="1911381"/>
          <a:ext cx="2234471" cy="13406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targeted support and appropriate referral</a:t>
          </a:r>
        </a:p>
      </dsp:txBody>
      <dsp:txXfrm>
        <a:off x="4918654" y="1911381"/>
        <a:ext cx="2234471" cy="1340682"/>
      </dsp:txXfrm>
    </dsp:sp>
    <dsp:sp modelId="{6F4C73C0-E3FC-4810-821E-FF61E5A73188}">
      <dsp:nvSpPr>
        <dsp:cNvPr id="0" name=""/>
        <dsp:cNvSpPr/>
      </dsp:nvSpPr>
      <dsp:spPr>
        <a:xfrm>
          <a:off x="7376572" y="1911381"/>
          <a:ext cx="2234471" cy="13406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working with parents and carers</a:t>
          </a:r>
        </a:p>
      </dsp:txBody>
      <dsp:txXfrm>
        <a:off x="7376572" y="1911381"/>
        <a:ext cx="2234471" cy="13406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049D4-A933-4264-AECC-808D69A04B9E}">
      <dsp:nvSpPr>
        <dsp:cNvPr id="0" name=""/>
        <dsp:cNvSpPr/>
      </dsp:nvSpPr>
      <dsp:spPr>
        <a:xfrm>
          <a:off x="721042" y="0"/>
          <a:ext cx="8171815" cy="35988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983B1-01C9-445B-8A05-168C35EAF7B0}">
      <dsp:nvSpPr>
        <dsp:cNvPr id="0" name=""/>
        <dsp:cNvSpPr/>
      </dsp:nvSpPr>
      <dsp:spPr>
        <a:xfrm>
          <a:off x="4811" y="1079658"/>
          <a:ext cx="2314283" cy="14395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What is your image of how we should support young people with their mental health needs in schools?</a:t>
          </a:r>
        </a:p>
      </dsp:txBody>
      <dsp:txXfrm>
        <a:off x="75084" y="1149931"/>
        <a:ext cx="2173737" cy="1298999"/>
      </dsp:txXfrm>
    </dsp:sp>
    <dsp:sp modelId="{D512BA12-FD31-48B0-923C-CF86EA6EEE5C}">
      <dsp:nvSpPr>
        <dsp:cNvPr id="0" name=""/>
        <dsp:cNvSpPr/>
      </dsp:nvSpPr>
      <dsp:spPr>
        <a:xfrm>
          <a:off x="2434809" y="1079658"/>
          <a:ext cx="2314283" cy="14395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Does it involve in-person support from adult to child, peer to peer?</a:t>
          </a:r>
        </a:p>
      </dsp:txBody>
      <dsp:txXfrm>
        <a:off x="2505082" y="1149931"/>
        <a:ext cx="2173737" cy="1298999"/>
      </dsp:txXfrm>
    </dsp:sp>
    <dsp:sp modelId="{8558D95A-5052-4B61-BC94-782DD1136737}">
      <dsp:nvSpPr>
        <dsp:cNvPr id="0" name=""/>
        <dsp:cNvSpPr/>
      </dsp:nvSpPr>
      <dsp:spPr>
        <a:xfrm>
          <a:off x="4864807" y="1079658"/>
          <a:ext cx="2314283" cy="14395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Does it involve digital support (an app, an online session, a computer game) as a supportive option for young people ?</a:t>
          </a:r>
        </a:p>
      </dsp:txBody>
      <dsp:txXfrm>
        <a:off x="4935080" y="1149931"/>
        <a:ext cx="2173737" cy="1298999"/>
      </dsp:txXfrm>
    </dsp:sp>
    <dsp:sp modelId="{CE54CC7E-C4E3-4163-B374-FB30D8C7C072}">
      <dsp:nvSpPr>
        <dsp:cNvPr id="0" name=""/>
        <dsp:cNvSpPr/>
      </dsp:nvSpPr>
      <dsp:spPr>
        <a:xfrm>
          <a:off x="7294804" y="1079658"/>
          <a:ext cx="2314283" cy="1439545"/>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Why not?</a:t>
          </a:r>
        </a:p>
      </dsp:txBody>
      <dsp:txXfrm>
        <a:off x="7365077" y="1149931"/>
        <a:ext cx="2173737" cy="12989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D3B15-C411-6F4E-A6AE-160E43A5D2F3}">
      <dsp:nvSpPr>
        <dsp:cNvPr id="0" name=""/>
        <dsp:cNvSpPr/>
      </dsp:nvSpPr>
      <dsp:spPr>
        <a:xfrm>
          <a:off x="1232" y="1070404"/>
          <a:ext cx="2461994" cy="9847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marL="0" lvl="0" indent="0" algn="ctr" defTabSz="1555750">
            <a:lnSpc>
              <a:spcPct val="90000"/>
            </a:lnSpc>
            <a:spcBef>
              <a:spcPct val="0"/>
            </a:spcBef>
            <a:spcAft>
              <a:spcPct val="35000"/>
            </a:spcAft>
            <a:buNone/>
          </a:pPr>
          <a:r>
            <a:rPr lang="en-GB" sz="3500" kern="1200" dirty="0"/>
            <a:t>2 Trials</a:t>
          </a:r>
        </a:p>
      </dsp:txBody>
      <dsp:txXfrm>
        <a:off x="493631" y="1070404"/>
        <a:ext cx="1477197" cy="984797"/>
      </dsp:txXfrm>
    </dsp:sp>
    <dsp:sp modelId="{217953F9-B2AE-4341-AA22-6D57814CE6C8}">
      <dsp:nvSpPr>
        <dsp:cNvPr id="0" name=""/>
        <dsp:cNvSpPr/>
      </dsp:nvSpPr>
      <dsp:spPr>
        <a:xfrm>
          <a:off x="2143167" y="1154111"/>
          <a:ext cx="2043455" cy="8173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t>Primary &amp; Secondary Schools 2020-22</a:t>
          </a:r>
        </a:p>
      </dsp:txBody>
      <dsp:txXfrm>
        <a:off x="2551858" y="1154111"/>
        <a:ext cx="1226073" cy="817382"/>
      </dsp:txXfrm>
    </dsp:sp>
    <dsp:sp modelId="{526FACAA-16B9-6F49-8F7B-FCEE04E15784}">
      <dsp:nvSpPr>
        <dsp:cNvPr id="0" name=""/>
        <dsp:cNvSpPr/>
      </dsp:nvSpPr>
      <dsp:spPr>
        <a:xfrm>
          <a:off x="3900539" y="1154111"/>
          <a:ext cx="2043455" cy="8173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t>10 schools,  </a:t>
          </a:r>
        </a:p>
        <a:p>
          <a:pPr marL="0" lvl="0" indent="0" algn="ctr" defTabSz="488950">
            <a:lnSpc>
              <a:spcPct val="90000"/>
            </a:lnSpc>
            <a:spcBef>
              <a:spcPct val="0"/>
            </a:spcBef>
            <a:spcAft>
              <a:spcPct val="35000"/>
            </a:spcAft>
            <a:buNone/>
          </a:pPr>
          <a:r>
            <a:rPr lang="en-GB" sz="1100" kern="1200" dirty="0"/>
            <a:t>N=1273 starters  N=Completers=686</a:t>
          </a:r>
        </a:p>
      </dsp:txBody>
      <dsp:txXfrm>
        <a:off x="4309230" y="1154111"/>
        <a:ext cx="1226073" cy="817382"/>
      </dsp:txXfrm>
    </dsp:sp>
    <dsp:sp modelId="{A41F60A1-C452-CF45-9408-C569053CDCFA}">
      <dsp:nvSpPr>
        <dsp:cNvPr id="0" name=""/>
        <dsp:cNvSpPr/>
      </dsp:nvSpPr>
      <dsp:spPr>
        <a:xfrm>
          <a:off x="5657911" y="1154111"/>
          <a:ext cx="2043455" cy="8173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t>Longitudinal cluster-controlled design </a:t>
          </a:r>
        </a:p>
      </dsp:txBody>
      <dsp:txXfrm>
        <a:off x="6066602" y="1154111"/>
        <a:ext cx="1226073" cy="817382"/>
      </dsp:txXfrm>
    </dsp:sp>
    <dsp:sp modelId="{BF95F424-29BA-454E-8BFF-6D9346E452EB}">
      <dsp:nvSpPr>
        <dsp:cNvPr id="0" name=""/>
        <dsp:cNvSpPr/>
      </dsp:nvSpPr>
      <dsp:spPr>
        <a:xfrm>
          <a:off x="7415282" y="1154111"/>
          <a:ext cx="2043455" cy="8173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t>3 aspects of MHL measured</a:t>
          </a:r>
        </a:p>
      </dsp:txBody>
      <dsp:txXfrm>
        <a:off x="7823973" y="1154111"/>
        <a:ext cx="1226073" cy="817382"/>
      </dsp:txXfrm>
    </dsp:sp>
    <dsp:sp modelId="{4A7BDF51-8416-B449-9AFF-E86530211B36}">
      <dsp:nvSpPr>
        <dsp:cNvPr id="0" name=""/>
        <dsp:cNvSpPr/>
      </dsp:nvSpPr>
      <dsp:spPr>
        <a:xfrm>
          <a:off x="1232" y="2193073"/>
          <a:ext cx="2461994" cy="9847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marL="0" lvl="0" indent="0" algn="ctr" defTabSz="1555750">
            <a:lnSpc>
              <a:spcPct val="90000"/>
            </a:lnSpc>
            <a:spcBef>
              <a:spcPct val="0"/>
            </a:spcBef>
            <a:spcAft>
              <a:spcPct val="35000"/>
            </a:spcAft>
            <a:buNone/>
          </a:pPr>
          <a:r>
            <a:rPr lang="en-GB" sz="3500" kern="1200" dirty="0"/>
            <a:t>Trial 1</a:t>
          </a:r>
        </a:p>
      </dsp:txBody>
      <dsp:txXfrm>
        <a:off x="493631" y="2193073"/>
        <a:ext cx="1477197" cy="984797"/>
      </dsp:txXfrm>
    </dsp:sp>
    <dsp:sp modelId="{0801EEA5-BAAE-BD4B-8715-C8ECF7D27F8F}">
      <dsp:nvSpPr>
        <dsp:cNvPr id="0" name=""/>
        <dsp:cNvSpPr/>
      </dsp:nvSpPr>
      <dsp:spPr>
        <a:xfrm>
          <a:off x="2143167" y="2276781"/>
          <a:ext cx="2043455" cy="8173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t>N=331, Int 204</a:t>
          </a:r>
        </a:p>
        <a:p>
          <a:pPr marL="0" lvl="0" indent="0" algn="ctr" defTabSz="488950">
            <a:lnSpc>
              <a:spcPct val="90000"/>
            </a:lnSpc>
            <a:spcBef>
              <a:spcPct val="0"/>
            </a:spcBef>
            <a:spcAft>
              <a:spcPct val="35000"/>
            </a:spcAft>
            <a:buNone/>
          </a:pPr>
          <a:r>
            <a:rPr lang="en-GB" sz="1100" kern="1200" dirty="0"/>
            <a:t>PSHE lesson</a:t>
          </a:r>
        </a:p>
      </dsp:txBody>
      <dsp:txXfrm>
        <a:off x="2551858" y="2276781"/>
        <a:ext cx="1226073" cy="817382"/>
      </dsp:txXfrm>
    </dsp:sp>
    <dsp:sp modelId="{0C118005-B38C-924A-8862-385016076AED}">
      <dsp:nvSpPr>
        <dsp:cNvPr id="0" name=""/>
        <dsp:cNvSpPr/>
      </dsp:nvSpPr>
      <dsp:spPr>
        <a:xfrm>
          <a:off x="3900539" y="2276781"/>
          <a:ext cx="2043455" cy="8173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t>10-13years, </a:t>
          </a:r>
        </a:p>
        <a:p>
          <a:pPr marL="0" lvl="0" indent="0" algn="ctr" defTabSz="488950">
            <a:lnSpc>
              <a:spcPct val="90000"/>
            </a:lnSpc>
            <a:spcBef>
              <a:spcPct val="0"/>
            </a:spcBef>
            <a:spcAft>
              <a:spcPct val="35000"/>
            </a:spcAft>
            <a:buNone/>
          </a:pPr>
          <a:r>
            <a:rPr lang="en-GB" sz="1100" kern="1200" dirty="0"/>
            <a:t>mean 10.65</a:t>
          </a:r>
        </a:p>
      </dsp:txBody>
      <dsp:txXfrm>
        <a:off x="4309230" y="2276781"/>
        <a:ext cx="1226073" cy="817382"/>
      </dsp:txXfrm>
    </dsp:sp>
    <dsp:sp modelId="{8053FBA7-9BA2-A745-93CA-9DAD845CD73F}">
      <dsp:nvSpPr>
        <dsp:cNvPr id="0" name=""/>
        <dsp:cNvSpPr/>
      </dsp:nvSpPr>
      <dsp:spPr>
        <a:xfrm>
          <a:off x="5657911" y="2276781"/>
          <a:ext cx="2043455" cy="8173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t>56% female</a:t>
          </a:r>
        </a:p>
      </dsp:txBody>
      <dsp:txXfrm>
        <a:off x="6066602" y="2276781"/>
        <a:ext cx="1226073" cy="817382"/>
      </dsp:txXfrm>
    </dsp:sp>
    <dsp:sp modelId="{2EA55EA2-E9E5-1F4F-B439-C6DA2E5AD543}">
      <dsp:nvSpPr>
        <dsp:cNvPr id="0" name=""/>
        <dsp:cNvSpPr/>
      </dsp:nvSpPr>
      <dsp:spPr>
        <a:xfrm>
          <a:off x="7415282" y="2276781"/>
          <a:ext cx="2043455" cy="8173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t>Retention 76.6%</a:t>
          </a:r>
        </a:p>
      </dsp:txBody>
      <dsp:txXfrm>
        <a:off x="7823973" y="2276781"/>
        <a:ext cx="1226073" cy="817382"/>
      </dsp:txXfrm>
    </dsp:sp>
    <dsp:sp modelId="{56A482F0-EBA1-DD43-8DDF-116255E23699}">
      <dsp:nvSpPr>
        <dsp:cNvPr id="0" name=""/>
        <dsp:cNvSpPr/>
      </dsp:nvSpPr>
      <dsp:spPr>
        <a:xfrm>
          <a:off x="1232" y="3315743"/>
          <a:ext cx="2461994" cy="9847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marL="0" lvl="0" indent="0" algn="ctr" defTabSz="1555750">
            <a:lnSpc>
              <a:spcPct val="90000"/>
            </a:lnSpc>
            <a:spcBef>
              <a:spcPct val="0"/>
            </a:spcBef>
            <a:spcAft>
              <a:spcPct val="35000"/>
            </a:spcAft>
            <a:buNone/>
          </a:pPr>
          <a:r>
            <a:rPr lang="en-GB" sz="3500" kern="1200" dirty="0"/>
            <a:t>Trial 2</a:t>
          </a:r>
        </a:p>
      </dsp:txBody>
      <dsp:txXfrm>
        <a:off x="493631" y="3315743"/>
        <a:ext cx="1477197" cy="984797"/>
      </dsp:txXfrm>
    </dsp:sp>
    <dsp:sp modelId="{2D6DEB36-50EC-2C42-B750-EB33E6F5219C}">
      <dsp:nvSpPr>
        <dsp:cNvPr id="0" name=""/>
        <dsp:cNvSpPr/>
      </dsp:nvSpPr>
      <dsp:spPr>
        <a:xfrm>
          <a:off x="2143167" y="3399450"/>
          <a:ext cx="2043455" cy="8173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t>N=435, Int 299</a:t>
          </a:r>
        </a:p>
        <a:p>
          <a:pPr marL="0" lvl="0" indent="0" algn="ctr" defTabSz="488950">
            <a:lnSpc>
              <a:spcPct val="90000"/>
            </a:lnSpc>
            <a:spcBef>
              <a:spcPct val="0"/>
            </a:spcBef>
            <a:spcAft>
              <a:spcPct val="35000"/>
            </a:spcAft>
            <a:buNone/>
          </a:pPr>
          <a:r>
            <a:rPr lang="en-GB" sz="1100" kern="1200" dirty="0"/>
            <a:t>Pastoral time</a:t>
          </a:r>
        </a:p>
      </dsp:txBody>
      <dsp:txXfrm>
        <a:off x="2551858" y="3399450"/>
        <a:ext cx="1226073" cy="817382"/>
      </dsp:txXfrm>
    </dsp:sp>
    <dsp:sp modelId="{F1065E81-EDC9-5A47-81DA-791965516044}">
      <dsp:nvSpPr>
        <dsp:cNvPr id="0" name=""/>
        <dsp:cNvSpPr/>
      </dsp:nvSpPr>
      <dsp:spPr>
        <a:xfrm>
          <a:off x="3900539" y="3399450"/>
          <a:ext cx="2043455" cy="8173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t>11-17 years, </a:t>
          </a:r>
        </a:p>
        <a:p>
          <a:pPr marL="0" lvl="0" indent="0" algn="ctr" defTabSz="488950">
            <a:lnSpc>
              <a:spcPct val="90000"/>
            </a:lnSpc>
            <a:spcBef>
              <a:spcPct val="0"/>
            </a:spcBef>
            <a:spcAft>
              <a:spcPct val="35000"/>
            </a:spcAft>
            <a:buNone/>
          </a:pPr>
          <a:r>
            <a:rPr lang="en-GB" sz="1100" kern="1200" dirty="0"/>
            <a:t>mean 13.83</a:t>
          </a:r>
        </a:p>
      </dsp:txBody>
      <dsp:txXfrm>
        <a:off x="4309230" y="3399450"/>
        <a:ext cx="1226073" cy="817382"/>
      </dsp:txXfrm>
    </dsp:sp>
    <dsp:sp modelId="{978AC76D-E3F2-9542-827C-60A33311E138}">
      <dsp:nvSpPr>
        <dsp:cNvPr id="0" name=""/>
        <dsp:cNvSpPr/>
      </dsp:nvSpPr>
      <dsp:spPr>
        <a:xfrm>
          <a:off x="5657911" y="3399450"/>
          <a:ext cx="2043455" cy="8173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t>54% female</a:t>
          </a:r>
        </a:p>
      </dsp:txBody>
      <dsp:txXfrm>
        <a:off x="6066602" y="3399450"/>
        <a:ext cx="1226073" cy="817382"/>
      </dsp:txXfrm>
    </dsp:sp>
    <dsp:sp modelId="{0A8C94E9-5B88-D94A-8EC5-67A4BF005256}">
      <dsp:nvSpPr>
        <dsp:cNvPr id="0" name=""/>
        <dsp:cNvSpPr/>
      </dsp:nvSpPr>
      <dsp:spPr>
        <a:xfrm>
          <a:off x="7415282" y="3399450"/>
          <a:ext cx="2043455" cy="8173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t>Retention 51.7%</a:t>
          </a:r>
        </a:p>
      </dsp:txBody>
      <dsp:txXfrm>
        <a:off x="7823973" y="3399450"/>
        <a:ext cx="1226073" cy="8173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F80CC-484F-2B49-8ECD-212BB7088E3D}">
      <dsp:nvSpPr>
        <dsp:cNvPr id="0" name=""/>
        <dsp:cNvSpPr/>
      </dsp:nvSpPr>
      <dsp:spPr>
        <a:xfrm>
          <a:off x="0" y="4495475"/>
          <a:ext cx="2579766" cy="147551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73" tIns="256032" rIns="183473"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Future</a:t>
          </a:r>
        </a:p>
      </dsp:txBody>
      <dsp:txXfrm>
        <a:off x="0" y="4495475"/>
        <a:ext cx="2579766" cy="1475515"/>
      </dsp:txXfrm>
    </dsp:sp>
    <dsp:sp modelId="{5D012CD1-6D9D-A743-BD06-729CE2AE5C35}">
      <dsp:nvSpPr>
        <dsp:cNvPr id="0" name=""/>
        <dsp:cNvSpPr/>
      </dsp:nvSpPr>
      <dsp:spPr>
        <a:xfrm>
          <a:off x="2579766" y="4495475"/>
          <a:ext cx="7739299" cy="147551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990" tIns="254000" rIns="156990" bIns="254000" numCol="1" spcCol="1270" anchor="ctr" anchorCtr="0">
          <a:noAutofit/>
        </a:bodyPr>
        <a:lstStyle/>
        <a:p>
          <a:pPr marL="0" lvl="0" indent="0" algn="l" defTabSz="889000">
            <a:lnSpc>
              <a:spcPct val="90000"/>
            </a:lnSpc>
            <a:spcBef>
              <a:spcPct val="0"/>
            </a:spcBef>
            <a:spcAft>
              <a:spcPct val="35000"/>
            </a:spcAft>
            <a:buNone/>
          </a:pPr>
          <a:r>
            <a:rPr lang="en-US" sz="2000" kern="1200" dirty="0"/>
            <a:t>Need for more interactivity to achieve improvements beyond knowledge-based improvements</a:t>
          </a:r>
          <a:endParaRPr lang="en-GB" sz="2000" kern="1200" dirty="0"/>
        </a:p>
        <a:p>
          <a:pPr marL="0" lvl="0" indent="0" algn="l" defTabSz="889000">
            <a:lnSpc>
              <a:spcPct val="90000"/>
            </a:lnSpc>
            <a:spcBef>
              <a:spcPct val="0"/>
            </a:spcBef>
            <a:spcAft>
              <a:spcPct val="35000"/>
            </a:spcAft>
            <a:buNone/>
          </a:pPr>
          <a:r>
            <a:rPr lang="en-US" sz="2000" kern="1200" dirty="0"/>
            <a:t>A blended approach to MHL interventions may be necessary</a:t>
          </a:r>
        </a:p>
      </dsp:txBody>
      <dsp:txXfrm>
        <a:off x="2579766" y="4495475"/>
        <a:ext cx="7739299" cy="1475515"/>
      </dsp:txXfrm>
    </dsp:sp>
    <dsp:sp modelId="{AAFA6374-DB1F-964F-A4FB-5E1E4AD3B1F6}">
      <dsp:nvSpPr>
        <dsp:cNvPr id="0" name=""/>
        <dsp:cNvSpPr/>
      </dsp:nvSpPr>
      <dsp:spPr>
        <a:xfrm rot="10800000">
          <a:off x="0" y="2248265"/>
          <a:ext cx="2579766" cy="2269342"/>
        </a:xfrm>
        <a:prstGeom prst="upArrowCallout">
          <a:avLst>
            <a:gd name="adj1" fmla="val 5000"/>
            <a:gd name="adj2" fmla="val 10000"/>
            <a:gd name="adj3" fmla="val 15000"/>
            <a:gd name="adj4" fmla="val 64977"/>
          </a:avLst>
        </a:prstGeom>
        <a:solidFill>
          <a:schemeClr val="accent2">
            <a:hueOff val="2771159"/>
            <a:satOff val="-477"/>
            <a:lumOff val="-4902"/>
            <a:alphaOff val="0"/>
          </a:schemeClr>
        </a:solidFill>
        <a:ln w="12700" cap="flat" cmpd="sng" algn="ctr">
          <a:solidFill>
            <a:schemeClr val="accent2">
              <a:hueOff val="2771159"/>
              <a:satOff val="-477"/>
              <a:lumOff val="-490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73" tIns="256032" rIns="183473"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Reflect</a:t>
          </a:r>
        </a:p>
      </dsp:txBody>
      <dsp:txXfrm rot="-10800000">
        <a:off x="0" y="2248265"/>
        <a:ext cx="2579766" cy="1475072"/>
      </dsp:txXfrm>
    </dsp:sp>
    <dsp:sp modelId="{AF66AE5E-0B84-3944-8D67-A5CEC40A4759}">
      <dsp:nvSpPr>
        <dsp:cNvPr id="0" name=""/>
        <dsp:cNvSpPr/>
      </dsp:nvSpPr>
      <dsp:spPr>
        <a:xfrm>
          <a:off x="2579766" y="2248265"/>
          <a:ext cx="7739299" cy="1475072"/>
        </a:xfrm>
        <a:prstGeom prst="rect">
          <a:avLst/>
        </a:prstGeom>
        <a:solidFill>
          <a:schemeClr val="accent2">
            <a:tint val="40000"/>
            <a:alpha val="90000"/>
            <a:hueOff val="2645942"/>
            <a:satOff val="-2703"/>
            <a:lumOff val="-963"/>
            <a:alphaOff val="0"/>
          </a:schemeClr>
        </a:solidFill>
        <a:ln w="12700" cap="flat" cmpd="sng" algn="ctr">
          <a:solidFill>
            <a:schemeClr val="accent2">
              <a:tint val="40000"/>
              <a:alpha val="90000"/>
              <a:hueOff val="2645942"/>
              <a:satOff val="-2703"/>
              <a:lumOff val="-9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990" tIns="254000" rIns="156990" bIns="254000" numCol="1" spcCol="1270" anchor="ctr" anchorCtr="0">
          <a:noAutofit/>
        </a:bodyPr>
        <a:lstStyle/>
        <a:p>
          <a:pPr marL="0" lvl="0" indent="0" algn="l" defTabSz="889000">
            <a:lnSpc>
              <a:spcPct val="90000"/>
            </a:lnSpc>
            <a:spcBef>
              <a:spcPct val="0"/>
            </a:spcBef>
            <a:spcAft>
              <a:spcPct val="35000"/>
            </a:spcAft>
            <a:buNone/>
          </a:pPr>
          <a:r>
            <a:rPr lang="en-US" sz="2000" kern="1200" dirty="0"/>
            <a:t>Young people’s experiences of using the product was positive</a:t>
          </a:r>
        </a:p>
        <a:p>
          <a:pPr marL="0" lvl="0" indent="0" algn="l" defTabSz="889000">
            <a:lnSpc>
              <a:spcPct val="90000"/>
            </a:lnSpc>
            <a:spcBef>
              <a:spcPct val="0"/>
            </a:spcBef>
            <a:spcAft>
              <a:spcPct val="35000"/>
            </a:spcAft>
            <a:buNone/>
          </a:pPr>
          <a:r>
            <a:rPr lang="en-US" sz="2000" kern="1200" dirty="0"/>
            <a:t>Consider if there are critical ages for digital intervention for MHL</a:t>
          </a:r>
        </a:p>
      </dsp:txBody>
      <dsp:txXfrm>
        <a:off x="2579766" y="2248265"/>
        <a:ext cx="7739299" cy="1475072"/>
      </dsp:txXfrm>
    </dsp:sp>
    <dsp:sp modelId="{11703445-21BA-5443-B614-0A6A83E7EF50}">
      <dsp:nvSpPr>
        <dsp:cNvPr id="0" name=""/>
        <dsp:cNvSpPr/>
      </dsp:nvSpPr>
      <dsp:spPr>
        <a:xfrm rot="10800000">
          <a:off x="0" y="1055"/>
          <a:ext cx="2579766" cy="2269342"/>
        </a:xfrm>
        <a:prstGeom prst="upArrowCallout">
          <a:avLst>
            <a:gd name="adj1" fmla="val 5000"/>
            <a:gd name="adj2" fmla="val 10000"/>
            <a:gd name="adj3" fmla="val 15000"/>
            <a:gd name="adj4" fmla="val 64977"/>
          </a:avLst>
        </a:prstGeom>
        <a:solidFill>
          <a:schemeClr val="accent2">
            <a:hueOff val="5542319"/>
            <a:satOff val="-953"/>
            <a:lumOff val="-9804"/>
            <a:alphaOff val="0"/>
          </a:schemeClr>
        </a:solidFill>
        <a:ln w="12700" cap="flat" cmpd="sng" algn="ctr">
          <a:solidFill>
            <a:schemeClr val="accent2">
              <a:hueOff val="5542319"/>
              <a:satOff val="-953"/>
              <a:lumOff val="-980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73" tIns="256032" rIns="183473"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Conclude</a:t>
          </a:r>
        </a:p>
      </dsp:txBody>
      <dsp:txXfrm rot="-10800000">
        <a:off x="0" y="1055"/>
        <a:ext cx="2579766" cy="1475072"/>
      </dsp:txXfrm>
    </dsp:sp>
    <dsp:sp modelId="{93492227-035C-3146-BF42-F9F564FCFA76}">
      <dsp:nvSpPr>
        <dsp:cNvPr id="0" name=""/>
        <dsp:cNvSpPr/>
      </dsp:nvSpPr>
      <dsp:spPr>
        <a:xfrm>
          <a:off x="2579766" y="1055"/>
          <a:ext cx="7739299" cy="1475072"/>
        </a:xfrm>
        <a:prstGeom prst="rect">
          <a:avLst/>
        </a:prstGeom>
        <a:solidFill>
          <a:schemeClr val="accent2">
            <a:tint val="40000"/>
            <a:alpha val="90000"/>
            <a:hueOff val="5291884"/>
            <a:satOff val="-5406"/>
            <a:lumOff val="-1925"/>
            <a:alphaOff val="0"/>
          </a:schemeClr>
        </a:solidFill>
        <a:ln w="12700" cap="flat" cmpd="sng" algn="ctr">
          <a:solidFill>
            <a:schemeClr val="accent2">
              <a:tint val="40000"/>
              <a:alpha val="90000"/>
              <a:hueOff val="5291884"/>
              <a:satOff val="-5406"/>
              <a:lumOff val="-19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990" tIns="101600" rIns="156990" bIns="101600" numCol="1" spcCol="1270" anchor="ctr" anchorCtr="0">
          <a:noAutofit/>
        </a:bodyPr>
        <a:lstStyle/>
        <a:p>
          <a:pPr marL="0" lvl="0" algn="l" defTabSz="622300">
            <a:lnSpc>
              <a:spcPct val="90000"/>
            </a:lnSpc>
            <a:spcBef>
              <a:spcPct val="0"/>
            </a:spcBef>
            <a:spcAft>
              <a:spcPct val="35000"/>
            </a:spcAft>
            <a:buNone/>
          </a:pPr>
          <a:endParaRPr lang="en-GB" sz="800" kern="1200" dirty="0"/>
        </a:p>
        <a:p>
          <a:pPr marL="0" lvl="0" algn="l" defTabSz="622300">
            <a:lnSpc>
              <a:spcPct val="100000"/>
            </a:lnSpc>
            <a:spcBef>
              <a:spcPct val="0"/>
            </a:spcBef>
            <a:spcAft>
              <a:spcPct val="35000"/>
            </a:spcAft>
            <a:buNone/>
          </a:pPr>
          <a:r>
            <a:rPr lang="en-GB" sz="1800" kern="1200" dirty="0" err="1"/>
            <a:t>MindAid</a:t>
          </a:r>
          <a:r>
            <a:rPr lang="en-GB" sz="1800" kern="1200" dirty="0"/>
            <a:t> Youth improved younger children’s mental health </a:t>
          </a:r>
          <a:r>
            <a:rPr lang="en-GB" sz="1800" b="1" kern="1200" dirty="0"/>
            <a:t>KNOWLEDGE</a:t>
          </a:r>
        </a:p>
        <a:p>
          <a:pPr marL="0" lvl="0" algn="l" defTabSz="622300">
            <a:lnSpc>
              <a:spcPct val="100000"/>
            </a:lnSpc>
            <a:spcBef>
              <a:spcPct val="0"/>
            </a:spcBef>
            <a:spcAft>
              <a:spcPct val="35000"/>
            </a:spcAft>
            <a:buNone/>
          </a:pPr>
          <a:r>
            <a:rPr lang="en-GB" sz="1800" kern="1200" dirty="0"/>
            <a:t>Youth engagement was high in the short term</a:t>
          </a:r>
          <a:endParaRPr lang="en-US" sz="1100" kern="1200" dirty="0"/>
        </a:p>
        <a:p>
          <a:pPr marL="0" marR="0" lvl="0" indent="0" algn="l" defTabSz="914400" eaLnBrk="1" fontAlgn="auto" latinLnBrk="0" hangingPunct="1">
            <a:lnSpc>
              <a:spcPct val="100000"/>
            </a:lnSpc>
            <a:spcBef>
              <a:spcPct val="0"/>
            </a:spcBef>
            <a:spcAft>
              <a:spcPts val="0"/>
            </a:spcAft>
            <a:buClrTx/>
            <a:buSzTx/>
            <a:buFontTx/>
            <a:buNone/>
            <a:tabLst/>
            <a:defRPr/>
          </a:pPr>
          <a:r>
            <a:rPr lang="en-US" sz="1800" kern="1200" dirty="0"/>
            <a:t>We need further studies: randomized with improved measures and better retention</a:t>
          </a:r>
          <a:endParaRPr lang="en-GB" sz="1800" kern="1200" dirty="0"/>
        </a:p>
      </dsp:txBody>
      <dsp:txXfrm>
        <a:off x="2579766" y="1055"/>
        <a:ext cx="7739299" cy="14750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7FF19-0A80-47F3-9CD5-247C08476171}">
      <dsp:nvSpPr>
        <dsp:cNvPr id="0" name=""/>
        <dsp:cNvSpPr/>
      </dsp:nvSpPr>
      <dsp:spPr>
        <a:xfrm>
          <a:off x="1816708" y="0"/>
          <a:ext cx="5108288" cy="510828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0C928E-658C-411E-B433-502EBA55DA76}">
      <dsp:nvSpPr>
        <dsp:cNvPr id="0" name=""/>
        <dsp:cNvSpPr/>
      </dsp:nvSpPr>
      <dsp:spPr>
        <a:xfrm>
          <a:off x="2301995" y="485287"/>
          <a:ext cx="1992232" cy="19922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21 studies on games for ‘healthy lifestyle’ ‘sexual health’ and ‘substance use</a:t>
          </a:r>
          <a:endParaRPr lang="en-US" sz="1400" kern="1200" dirty="0"/>
        </a:p>
      </dsp:txBody>
      <dsp:txXfrm>
        <a:off x="2399248" y="582540"/>
        <a:ext cx="1797726" cy="1797726"/>
      </dsp:txXfrm>
    </dsp:sp>
    <dsp:sp modelId="{7969292D-7136-4D44-BB7B-5F32647596EC}">
      <dsp:nvSpPr>
        <dsp:cNvPr id="0" name=""/>
        <dsp:cNvSpPr/>
      </dsp:nvSpPr>
      <dsp:spPr>
        <a:xfrm>
          <a:off x="4447476" y="485287"/>
          <a:ext cx="1992232" cy="19922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Several studies demonstrate serious games can be engaging and pedagogically effective as a learning device and short term behaviour change</a:t>
          </a:r>
          <a:endParaRPr lang="en-US" sz="1400" kern="1200" dirty="0"/>
        </a:p>
      </dsp:txBody>
      <dsp:txXfrm>
        <a:off x="4544729" y="582540"/>
        <a:ext cx="1797726" cy="1797726"/>
      </dsp:txXfrm>
    </dsp:sp>
    <dsp:sp modelId="{7C10FF7C-98F6-4E6C-BC31-9EC71A0C65B5}">
      <dsp:nvSpPr>
        <dsp:cNvPr id="0" name=""/>
        <dsp:cNvSpPr/>
      </dsp:nvSpPr>
      <dsp:spPr>
        <a:xfrm>
          <a:off x="2301995" y="2630768"/>
          <a:ext cx="1992232" cy="19922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Health outcomes were harder to determine and not well measured and limited follow-ups</a:t>
          </a:r>
          <a:endParaRPr lang="en-US" sz="1400" kern="1200"/>
        </a:p>
      </dsp:txBody>
      <dsp:txXfrm>
        <a:off x="2399248" y="2728021"/>
        <a:ext cx="1797726" cy="1797726"/>
      </dsp:txXfrm>
    </dsp:sp>
    <dsp:sp modelId="{22195C95-8E28-49C7-8B3A-305783DAEF47}">
      <dsp:nvSpPr>
        <dsp:cNvPr id="0" name=""/>
        <dsp:cNvSpPr/>
      </dsp:nvSpPr>
      <dsp:spPr>
        <a:xfrm>
          <a:off x="4447476" y="2630768"/>
          <a:ext cx="1992232" cy="19922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High-quality evidence is essential to the ongoing acceptance and use of these serious games as part of the school curriculum</a:t>
          </a:r>
          <a:endParaRPr lang="en-US" sz="1400" kern="1200" dirty="0"/>
        </a:p>
      </dsp:txBody>
      <dsp:txXfrm>
        <a:off x="4544729" y="2728021"/>
        <a:ext cx="1797726" cy="179772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0.03648</cdr:x>
      <cdr:y>0.53436</cdr:y>
    </cdr:from>
    <cdr:to>
      <cdr:x>0.21448</cdr:x>
      <cdr:y>1</cdr:y>
    </cdr:to>
    <cdr:sp macro="" textlink="">
      <cdr:nvSpPr>
        <cdr:cNvPr id="2" name="TextBox 1">
          <a:extLst xmlns:a="http://schemas.openxmlformats.org/drawingml/2006/main">
            <a:ext uri="{FF2B5EF4-FFF2-40B4-BE49-F238E27FC236}">
              <a16:creationId xmlns:a16="http://schemas.microsoft.com/office/drawing/2014/main" id="{8FF04DFF-9F29-AA0B-00D5-8F1567BF5C9E}"/>
            </a:ext>
          </a:extLst>
        </cdr:cNvPr>
        <cdr:cNvSpPr txBox="1"/>
      </cdr:nvSpPr>
      <cdr:spPr>
        <a:xfrm xmlns:a="http://schemas.openxmlformats.org/drawingml/2006/main">
          <a:off x="187424" y="196376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8T20:25:32.749"/>
    </inkml:context>
    <inkml:brush xml:id="br0">
      <inkml:brushProperty name="width" value="0.035" units="cm"/>
      <inkml:brushProperty name="height" value="0.035" units="cm"/>
      <inkml:brushProperty name="color" value="#66CC00"/>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3T18:26:18.058"/>
    </inkml:context>
    <inkml:brush xml:id="br0">
      <inkml:brushProperty name="width" value="0.035" units="cm"/>
      <inkml:brushProperty name="height" value="0.035" units="cm"/>
      <inkml:brushProperty name="color" value="#66CC00"/>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3T18:26:57.156"/>
    </inkml:context>
    <inkml:brush xml:id="br0">
      <inkml:brushProperty name="width" value="0.035" units="cm"/>
      <inkml:brushProperty name="height" value="0.035" units="cm"/>
      <inkml:brushProperty name="color" value="#66CC00"/>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3T18:27:03.485"/>
    </inkml:context>
    <inkml:brush xml:id="br0">
      <inkml:brushProperty name="width" value="0.035" units="cm"/>
      <inkml:brushProperty name="height" value="0.035" units="cm"/>
      <inkml:brushProperty name="color" value="#66CC00"/>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2FD32D65-1EC8-4E45-80E4-6BE2D6886AB8}" type="datetimeFigureOut">
              <a:rPr lang="en-GB" smtClean="0"/>
              <a:t>21/06/2024</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44054668-C702-4D16-9A1B-B60E46D70D11}" type="slidenum">
              <a:rPr lang="en-GB" smtClean="0"/>
              <a:t>‹#›</a:t>
            </a:fld>
            <a:endParaRPr lang="en-GB"/>
          </a:p>
        </p:txBody>
      </p:sp>
    </p:spTree>
    <p:extLst>
      <p:ext uri="{BB962C8B-B14F-4D97-AF65-F5344CB8AC3E}">
        <p14:creationId xmlns:p14="http://schemas.microsoft.com/office/powerpoint/2010/main" val="106825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Andy for that kind and generous introduction and to everyone for joining me here today to celebrate. </a:t>
            </a:r>
          </a:p>
          <a:p>
            <a:r>
              <a:rPr lang="en-GB" dirty="0"/>
              <a:t>A particular welcome to NHS colleagues and friends who are joining from across London and beyond.</a:t>
            </a:r>
          </a:p>
          <a:p>
            <a:endParaRPr lang="en-GB" dirty="0"/>
          </a:p>
        </p:txBody>
      </p:sp>
      <p:sp>
        <p:nvSpPr>
          <p:cNvPr id="4" name="Slide Number Placeholder 3"/>
          <p:cNvSpPr>
            <a:spLocks noGrp="1"/>
          </p:cNvSpPr>
          <p:nvPr>
            <p:ph type="sldNum" sz="quarter" idx="5"/>
          </p:nvPr>
        </p:nvSpPr>
        <p:spPr/>
        <p:txBody>
          <a:bodyPr/>
          <a:lstStyle/>
          <a:p>
            <a:fld id="{6E414ECB-71E6-B64A-80BE-BE96267C5DBF}" type="slidenum">
              <a:rPr lang="en-US" smtClean="0"/>
              <a:t>1</a:t>
            </a:fld>
            <a:endParaRPr lang="en-US"/>
          </a:p>
        </p:txBody>
      </p:sp>
    </p:spTree>
    <p:extLst>
      <p:ext uri="{BB962C8B-B14F-4D97-AF65-F5344CB8AC3E}">
        <p14:creationId xmlns:p14="http://schemas.microsoft.com/office/powerpoint/2010/main" val="3994765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mental health support in schools look like?</a:t>
            </a:r>
          </a:p>
          <a:p>
            <a:endParaRPr lang="en-GB" dirty="0"/>
          </a:p>
          <a:p>
            <a:r>
              <a:rPr lang="en-GB" dirty="0"/>
              <a:t>Maybe we need to think about what mental health in schools might look like if it was designed in 2023?</a:t>
            </a:r>
          </a:p>
          <a:p>
            <a:endParaRPr lang="en-GB" dirty="0"/>
          </a:p>
          <a:p>
            <a:r>
              <a:rPr lang="en-GB" dirty="0"/>
              <a:t>Given this context reflect for a moment on the following questions</a:t>
            </a:r>
          </a:p>
          <a:p>
            <a:endParaRPr lang="en-GB" dirty="0"/>
          </a:p>
          <a:p>
            <a:r>
              <a:rPr lang="en-GB" dirty="0"/>
              <a:t>Why not, when these socially isolated young people who have limited access to resources might find it difficult to access usual in-person psychological services.</a:t>
            </a:r>
          </a:p>
          <a:p>
            <a:endParaRPr lang="en-GB" dirty="0"/>
          </a:p>
          <a:p>
            <a:r>
              <a:rPr lang="en-GB" dirty="0"/>
              <a:t>Why are we not considering digital interventions that draw on technological advances?</a:t>
            </a:r>
          </a:p>
        </p:txBody>
      </p:sp>
      <p:sp>
        <p:nvSpPr>
          <p:cNvPr id="4" name="Slide Number Placeholder 3"/>
          <p:cNvSpPr>
            <a:spLocks noGrp="1"/>
          </p:cNvSpPr>
          <p:nvPr>
            <p:ph type="sldNum" sz="quarter" idx="5"/>
          </p:nvPr>
        </p:nvSpPr>
        <p:spPr/>
        <p:txBody>
          <a:bodyPr/>
          <a:lstStyle/>
          <a:p>
            <a:fld id="{44054668-C702-4D16-9A1B-B60E46D70D11}" type="slidenum">
              <a:rPr lang="en-GB" smtClean="0"/>
              <a:t>10</a:t>
            </a:fld>
            <a:endParaRPr lang="en-GB"/>
          </a:p>
        </p:txBody>
      </p:sp>
    </p:spTree>
    <p:extLst>
      <p:ext uri="{BB962C8B-B14F-4D97-AF65-F5344CB8AC3E}">
        <p14:creationId xmlns:p14="http://schemas.microsoft.com/office/powerpoint/2010/main" val="2203758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dirty="0"/>
              <a:t>One reason we don’t think about digital support for young people who are struggling with their wellbeing or mental health might be a long standing anxiety of the impact of digital tolls on young people’s learning and development. This often leads to knee jerk reactions to Ban technology at a policy level based on very partial evidence. My observation is that in the long term none of the bans work and technology always gets implemented/used by young people… it is important that we adapt our practice.</a:t>
            </a:r>
          </a:p>
          <a:p>
            <a:endParaRPr lang="en-GB" dirty="0"/>
          </a:p>
          <a:p>
            <a:endParaRPr lang="en-GB" dirty="0"/>
          </a:p>
          <a:p>
            <a:endParaRPr lang="en-GB" dirty="0"/>
          </a:p>
          <a:p>
            <a:r>
              <a:rPr lang="en-GB" dirty="0"/>
              <a:t>A note on AI though it is not the focus of the talk today it has been in the media a lot recently… 1/3 of young people are using AI to learn information!</a:t>
            </a:r>
          </a:p>
          <a:p>
            <a:r>
              <a:rPr lang="en-GB" dirty="0"/>
              <a:t>In the Ofcom 2024 Children’s and Parents’ (</a:t>
            </a:r>
            <a:r>
              <a:rPr lang="en-GB" dirty="0" err="1"/>
              <a:t>CaP</a:t>
            </a:r>
            <a:r>
              <a:rPr lang="en-GB" dirty="0"/>
              <a:t>) Media Literacy Tracker survey of 3000+ young people 3-17yr olds – social media use and attitudes report (2024)</a:t>
            </a:r>
          </a:p>
          <a:p>
            <a:r>
              <a:rPr lang="en-GB" dirty="0"/>
              <a:t>• Nearly half of children have used artificial intelligence technology, and they are twice as likely as adults to have done so: 46% of children aged 8-17 (46%) say they have ever used AI, and this is driven by the teenagers in this cohort (52%, and 59% of 12-15s and 16-17s, compared to a third (33%) of 8-11s). Children this age are more than twice as likely as adults to say they have used AI (46% vs 23%). </a:t>
            </a:r>
            <a:r>
              <a:rPr lang="en-GB" b="1" dirty="0"/>
              <a:t>Over a third of these 8-17-year-olds used AI technology either for fun (45%), to learn (35%) or for school work (37%). Perhaps we need to follow their lead and see how AI can be used to learn and support young people.</a:t>
            </a:r>
          </a:p>
          <a:p>
            <a:endParaRPr lang="en-GB" dirty="0"/>
          </a:p>
          <a:p>
            <a:endParaRPr lang="en-GB" dirty="0"/>
          </a:p>
          <a:p>
            <a:r>
              <a:rPr lang="en-GB" dirty="0"/>
              <a:t>So let us think know how we can harness digital approaches to support young people - </a:t>
            </a:r>
          </a:p>
        </p:txBody>
      </p:sp>
      <p:sp>
        <p:nvSpPr>
          <p:cNvPr id="4" name="Slide Number Placeholder 3"/>
          <p:cNvSpPr>
            <a:spLocks noGrp="1"/>
          </p:cNvSpPr>
          <p:nvPr>
            <p:ph type="sldNum" sz="quarter" idx="5"/>
          </p:nvPr>
        </p:nvSpPr>
        <p:spPr/>
        <p:txBody>
          <a:bodyPr/>
          <a:lstStyle/>
          <a:p>
            <a:fld id="{44054668-C702-4D16-9A1B-B60E46D70D11}" type="slidenum">
              <a:rPr lang="en-GB" smtClean="0"/>
              <a:t>11</a:t>
            </a:fld>
            <a:endParaRPr lang="en-GB"/>
          </a:p>
        </p:txBody>
      </p:sp>
    </p:spTree>
    <p:extLst>
      <p:ext uri="{BB962C8B-B14F-4D97-AF65-F5344CB8AC3E}">
        <p14:creationId xmlns:p14="http://schemas.microsoft.com/office/powerpoint/2010/main" val="279818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current state of play for digital use by young people?</a:t>
            </a:r>
          </a:p>
          <a:p>
            <a:endParaRPr lang="en-GB" dirty="0"/>
          </a:p>
          <a:p>
            <a:r>
              <a:rPr lang="en-GB" dirty="0"/>
              <a:t>In the Ofcom 2024 Children’s and Parents’ (</a:t>
            </a:r>
            <a:r>
              <a:rPr lang="en-GB" dirty="0" err="1"/>
              <a:t>CaP</a:t>
            </a:r>
            <a:r>
              <a:rPr lang="en-GB" dirty="0"/>
              <a:t>) Media Literacy Tracker survey of 3000+ young people 3-17yr olds (N=3383)  – social media use and attitudes report (2024)</a:t>
            </a:r>
          </a:p>
          <a:p>
            <a:endParaRPr lang="en-GB" dirty="0"/>
          </a:p>
          <a:p>
            <a:r>
              <a:rPr lang="en-GB" dirty="0"/>
              <a:t>Parents report Increasing amounts of primary and secondary school children own their own phones and go online.</a:t>
            </a:r>
          </a:p>
          <a:p>
            <a:r>
              <a:rPr lang="en-GB" dirty="0"/>
              <a:t>Look at the pre-school data here – almost 1/3 own their own phone</a:t>
            </a:r>
          </a:p>
          <a:p>
            <a:r>
              <a:rPr lang="en-GB" dirty="0"/>
              <a:t>And the vast majority (84%) access online resources.</a:t>
            </a:r>
          </a:p>
          <a:p>
            <a:endParaRPr lang="en-GB" dirty="0"/>
          </a:p>
          <a:p>
            <a:r>
              <a:rPr lang="en-GB" dirty="0"/>
              <a:t>WE cannot pretend it is not happening. Supervision rates vary. Reminds me of when my 3 year old daughter ordered a set of </a:t>
            </a:r>
            <a:r>
              <a:rPr lang="en-GB" dirty="0" err="1"/>
              <a:t>Sylvanian</a:t>
            </a:r>
            <a:r>
              <a:rPr lang="en-GB" dirty="0"/>
              <a:t> families independently using Amazon one-click</a:t>
            </a:r>
          </a:p>
        </p:txBody>
      </p:sp>
      <p:sp>
        <p:nvSpPr>
          <p:cNvPr id="4" name="Slide Number Placeholder 3"/>
          <p:cNvSpPr>
            <a:spLocks noGrp="1"/>
          </p:cNvSpPr>
          <p:nvPr>
            <p:ph type="sldNum" sz="quarter" idx="5"/>
          </p:nvPr>
        </p:nvSpPr>
        <p:spPr/>
        <p:txBody>
          <a:bodyPr/>
          <a:lstStyle/>
          <a:p>
            <a:fld id="{44054668-C702-4D16-9A1B-B60E46D70D11}" type="slidenum">
              <a:rPr lang="en-GB" smtClean="0"/>
              <a:t>12</a:t>
            </a:fld>
            <a:endParaRPr lang="en-GB"/>
          </a:p>
        </p:txBody>
      </p:sp>
    </p:spTree>
    <p:extLst>
      <p:ext uri="{BB962C8B-B14F-4D97-AF65-F5344CB8AC3E}">
        <p14:creationId xmlns:p14="http://schemas.microsoft.com/office/powerpoint/2010/main" val="2020756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4054668-C702-4D16-9A1B-B60E46D70D11}" type="slidenum">
              <a:rPr lang="en-GB" smtClean="0"/>
              <a:t>13</a:t>
            </a:fld>
            <a:endParaRPr lang="en-GB"/>
          </a:p>
        </p:txBody>
      </p:sp>
    </p:spTree>
    <p:extLst>
      <p:ext uri="{BB962C8B-B14F-4D97-AF65-F5344CB8AC3E}">
        <p14:creationId xmlns:p14="http://schemas.microsoft.com/office/powerpoint/2010/main" val="112831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we embrace this increasing use of technology for good?</a:t>
            </a:r>
          </a:p>
          <a:p>
            <a:endParaRPr lang="en-GB" dirty="0"/>
          </a:p>
          <a:p>
            <a:r>
              <a:rPr lang="en-GB" dirty="0"/>
              <a:t>Two similar approaches in health and education aimed at embracing technology to enhance health, wellbeing an education for young people and their systems – digital mental health (or eHealth) and EdTech</a:t>
            </a:r>
          </a:p>
        </p:txBody>
      </p:sp>
      <p:sp>
        <p:nvSpPr>
          <p:cNvPr id="4" name="Slide Number Placeholder 3"/>
          <p:cNvSpPr>
            <a:spLocks noGrp="1"/>
          </p:cNvSpPr>
          <p:nvPr>
            <p:ph type="sldNum" sz="quarter" idx="5"/>
          </p:nvPr>
        </p:nvSpPr>
        <p:spPr/>
        <p:txBody>
          <a:bodyPr/>
          <a:lstStyle/>
          <a:p>
            <a:fld id="{44054668-C702-4D16-9A1B-B60E46D70D11}" type="slidenum">
              <a:rPr lang="en-GB" smtClean="0"/>
              <a:t>14</a:t>
            </a:fld>
            <a:endParaRPr lang="en-GB"/>
          </a:p>
        </p:txBody>
      </p:sp>
    </p:spTree>
    <p:extLst>
      <p:ext uri="{BB962C8B-B14F-4D97-AF65-F5344CB8AC3E}">
        <p14:creationId xmlns:p14="http://schemas.microsoft.com/office/powerpoint/2010/main" val="2189957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Similarly</a:t>
            </a:r>
          </a:p>
        </p:txBody>
      </p:sp>
      <p:sp>
        <p:nvSpPr>
          <p:cNvPr id="4" name="Slide Number Placeholder 3"/>
          <p:cNvSpPr>
            <a:spLocks noGrp="1"/>
          </p:cNvSpPr>
          <p:nvPr>
            <p:ph type="sldNum" sz="quarter" idx="5"/>
          </p:nvPr>
        </p:nvSpPr>
        <p:spPr/>
        <p:txBody>
          <a:bodyPr/>
          <a:lstStyle/>
          <a:p>
            <a:fld id="{44054668-C702-4D16-9A1B-B60E46D70D11}" type="slidenum">
              <a:rPr lang="en-GB" smtClean="0"/>
              <a:t>15</a:t>
            </a:fld>
            <a:endParaRPr lang="en-GB"/>
          </a:p>
        </p:txBody>
      </p:sp>
    </p:spTree>
    <p:extLst>
      <p:ext uri="{BB962C8B-B14F-4D97-AF65-F5344CB8AC3E}">
        <p14:creationId xmlns:p14="http://schemas.microsoft.com/office/powerpoint/2010/main" val="2285057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first got interested in applying digital approaches to mental health in schools about 10 years ago</a:t>
            </a:r>
          </a:p>
          <a:p>
            <a:endParaRPr lang="en-GB" dirty="0"/>
          </a:p>
          <a:p>
            <a:r>
              <a:rPr lang="en-GB" dirty="0"/>
              <a:t>In 2015 in this state of inactive anxiety I received a fortuitous invitation to a Children and Young People’ Mental Health Hackathon from a friend and colleague Duncan Law. The invitation said ‘I thought some of your trainees might be interested in this event at the Anna Freud Centre at the weekend…</a:t>
            </a:r>
          </a:p>
          <a:p>
            <a:endParaRPr lang="en-GB" dirty="0"/>
          </a:p>
          <a:p>
            <a:r>
              <a:rPr lang="en-GB" dirty="0"/>
              <a:t>It looked interesting, it looked digital, so I googled what on earth a Hackathon was - It is an intensive development event where software developers and experts on a topic meet together over a few days to create digital solutions to real world problems. In this case child mental health professionals, youth advisors with experience of mental health problems and coders from Founders and Coders</a:t>
            </a:r>
          </a:p>
          <a:p>
            <a:endParaRPr lang="en-GB" dirty="0"/>
          </a:p>
          <a:p>
            <a:r>
              <a:rPr lang="en-GB" dirty="0"/>
              <a:t>I invited trainees – fearful I did not have the correct expertise and sceptical about a digital approach – they were all busy, but I thought it was important so I went with my 10 year old gaming son, Billy, as a ‘digital crutch’ in case there were things I did not understand. The event totally blew my mind.  The reach of digital methods and young people’s engagement with them made me question why we were still delivering psychological assessments and interventions</a:t>
            </a:r>
          </a:p>
          <a:p>
            <a:endParaRPr lang="en-GB" dirty="0"/>
          </a:p>
          <a:p>
            <a:r>
              <a:rPr lang="en-GB" dirty="0"/>
              <a:t>During the weekend developed a prototype of MINDAID a mental health first aid app for teachers and young people which we have been developing and </a:t>
            </a:r>
            <a:r>
              <a:rPr lang="en-GB" dirty="0" err="1"/>
              <a:t>trialing</a:t>
            </a:r>
            <a:r>
              <a:rPr lang="en-GB" dirty="0"/>
              <a:t> in UK schools since. I always like to celebrate events with a cake and her is the one I made for the event.</a:t>
            </a:r>
          </a:p>
          <a:p>
            <a:endParaRPr lang="en-GB" dirty="0"/>
          </a:p>
          <a:p>
            <a:r>
              <a:rPr lang="en-GB" dirty="0"/>
              <a:t>It opened my eyes to the value of digital solutions, how they were valued by young people and the language of a coders which was different to psychology but still about problem solving. I became convinced of the need to introduce digital skills development into the training agenda.</a:t>
            </a:r>
          </a:p>
          <a:p>
            <a:endParaRPr lang="en-GB" dirty="0"/>
          </a:p>
          <a:p>
            <a:endParaRPr lang="en-GB" dirty="0"/>
          </a:p>
        </p:txBody>
      </p:sp>
      <p:sp>
        <p:nvSpPr>
          <p:cNvPr id="4" name="Slide Number Placeholder 3"/>
          <p:cNvSpPr>
            <a:spLocks noGrp="1"/>
          </p:cNvSpPr>
          <p:nvPr>
            <p:ph type="sldNum" sz="quarter" idx="5"/>
          </p:nvPr>
        </p:nvSpPr>
        <p:spPr/>
        <p:txBody>
          <a:bodyPr/>
          <a:lstStyle/>
          <a:p>
            <a:fld id="{6E414ECB-71E6-B64A-80BE-BE96267C5DBF}" type="slidenum">
              <a:rPr lang="en-US" smtClean="0"/>
              <a:t>16</a:t>
            </a:fld>
            <a:endParaRPr lang="en-US"/>
          </a:p>
        </p:txBody>
      </p:sp>
    </p:spTree>
    <p:extLst>
      <p:ext uri="{BB962C8B-B14F-4D97-AF65-F5344CB8AC3E}">
        <p14:creationId xmlns:p14="http://schemas.microsoft.com/office/powerpoint/2010/main" val="3000906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We started presenting at practitioner and research events. Now People were very interested in our work. Even the professional body. Psychologists, commissioners, tech companies, experts by experience all with experience of digital mental health interventions</a:t>
            </a:r>
          </a:p>
          <a:p>
            <a:endParaRPr lang="en-GB" dirty="0"/>
          </a:p>
          <a:p>
            <a:r>
              <a:rPr lang="en-GB" dirty="0"/>
              <a:t>Our working group was adopted by the British Psychology Society, Division of Clinical Psychology, Digital Healthcare Sub- Committee.</a:t>
            </a:r>
          </a:p>
          <a:p>
            <a:endParaRPr lang="en-GB" dirty="0"/>
          </a:p>
          <a:p>
            <a:r>
              <a:rPr lang="en-GB" dirty="0"/>
              <a:t>Our Mission</a:t>
            </a:r>
          </a:p>
          <a:p>
            <a:r>
              <a:rPr lang="en-GB" dirty="0"/>
              <a:t>Supporting competent and confident applied psychologists to deliver ethical digital practice</a:t>
            </a:r>
          </a:p>
          <a:p>
            <a:endParaRPr lang="en-GB" dirty="0"/>
          </a:p>
        </p:txBody>
      </p:sp>
      <p:sp>
        <p:nvSpPr>
          <p:cNvPr id="4" name="Slide Number Placeholder 3"/>
          <p:cNvSpPr>
            <a:spLocks noGrp="1"/>
          </p:cNvSpPr>
          <p:nvPr>
            <p:ph type="sldNum" sz="quarter" idx="5"/>
          </p:nvPr>
        </p:nvSpPr>
        <p:spPr/>
        <p:txBody>
          <a:bodyPr/>
          <a:lstStyle/>
          <a:p>
            <a:fld id="{6E414ECB-71E6-B64A-80BE-BE96267C5DBF}" type="slidenum">
              <a:rPr lang="en-US" smtClean="0"/>
              <a:t>17</a:t>
            </a:fld>
            <a:endParaRPr lang="en-US"/>
          </a:p>
        </p:txBody>
      </p:sp>
    </p:spTree>
    <p:extLst>
      <p:ext uri="{BB962C8B-B14F-4D97-AF65-F5344CB8AC3E}">
        <p14:creationId xmlns:p14="http://schemas.microsoft.com/office/powerpoint/2010/main" val="2434450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Digital mental tools are being developed for adults young people for those without problems to those with more severe difficulties. Addressing health promotion, assessment to target need, intervention  to improve problems and self management and monitoring.</a:t>
            </a:r>
          </a:p>
          <a:p>
            <a:endParaRPr lang="en-GB" dirty="0"/>
          </a:p>
          <a:p>
            <a:endParaRPr lang="en-GB" dirty="0"/>
          </a:p>
          <a:p>
            <a:r>
              <a:rPr lang="en-GB" dirty="0" err="1"/>
              <a:t>Infact</a:t>
            </a:r>
            <a:r>
              <a:rPr lang="en-GB" dirty="0"/>
              <a:t> the World Innovation Summit for MHealth Report in 2020 offered a framework for understanding digital technologies in mental health. It was an important document which details the ways that digital mental health technologies will be used by the public and professionals, with digital interventions ranging from population level health promotion, through to individual prevention, assessment, and interventions, with follow up health maintenance</a:t>
            </a:r>
          </a:p>
          <a:p>
            <a:pPr defTabSz="966338">
              <a:defRPr/>
            </a:pPr>
            <a:endParaRPr lang="en-GB" dirty="0"/>
          </a:p>
          <a:p>
            <a:pPr defTabSz="966338">
              <a:defRPr/>
            </a:pPr>
            <a:r>
              <a:rPr lang="en-GB" dirty="0"/>
              <a:t>They named their report the Digital Mental Health Revolution but we have not really seen this revolutionary impact on NHS services across the UK yet. Why not? And importantly would we even want that?</a:t>
            </a:r>
          </a:p>
          <a:p>
            <a:pPr defTabSz="966338">
              <a:defRPr/>
            </a:pPr>
            <a:endParaRPr lang="en-GB" dirty="0"/>
          </a:p>
          <a:p>
            <a:pPr defTabSz="966338">
              <a:defRPr/>
            </a:pPr>
            <a:r>
              <a:rPr lang="en-GB" dirty="0"/>
              <a:t>(Roland et al., 2020, p.5).</a:t>
            </a:r>
          </a:p>
          <a:p>
            <a:endParaRPr lang="en-GB" dirty="0"/>
          </a:p>
        </p:txBody>
      </p:sp>
      <p:sp>
        <p:nvSpPr>
          <p:cNvPr id="4" name="Slide Number Placeholder 3"/>
          <p:cNvSpPr>
            <a:spLocks noGrp="1"/>
          </p:cNvSpPr>
          <p:nvPr>
            <p:ph type="sldNum" sz="quarter" idx="5"/>
          </p:nvPr>
        </p:nvSpPr>
        <p:spPr/>
        <p:txBody>
          <a:bodyPr/>
          <a:lstStyle/>
          <a:p>
            <a:fld id="{6E414ECB-71E6-B64A-80BE-BE96267C5DBF}" type="slidenum">
              <a:rPr lang="en-US" smtClean="0"/>
              <a:t>18</a:t>
            </a:fld>
            <a:endParaRPr lang="en-US"/>
          </a:p>
        </p:txBody>
      </p:sp>
    </p:spTree>
    <p:extLst>
      <p:ext uri="{BB962C8B-B14F-4D97-AF65-F5344CB8AC3E}">
        <p14:creationId xmlns:p14="http://schemas.microsoft.com/office/powerpoint/2010/main" val="3134789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US" sz="1300" dirty="0"/>
              <a:t>Now there are many opportunities to access mental health interventions in Health settings for adults and children</a:t>
            </a:r>
          </a:p>
          <a:p>
            <a:pPr defTabSz="966338">
              <a:defRPr/>
            </a:pPr>
            <a:endParaRPr lang="en-US" sz="1300" dirty="0"/>
          </a:p>
          <a:p>
            <a:pPr defTabSz="966338">
              <a:defRPr/>
            </a:pPr>
            <a:r>
              <a:rPr lang="en-GB" sz="1300" dirty="0"/>
              <a:t>COVID led to Many more people were offered online assessments and interventions - Mind conducted a survey of their experiences in 2021</a:t>
            </a:r>
          </a:p>
          <a:p>
            <a:pPr defTabSz="966338">
              <a:defRPr/>
            </a:pPr>
            <a:r>
              <a:rPr lang="en-GB" sz="1300" dirty="0"/>
              <a:t>Almost 2 thousand (N=1941) teenagers and adult participated </a:t>
            </a:r>
            <a:r>
              <a:rPr lang="en-GB" sz="1300" b="1" dirty="0"/>
              <a:t>30% </a:t>
            </a:r>
            <a:r>
              <a:rPr lang="en-GB" sz="1300" dirty="0"/>
              <a:t>had received digital serves before pandemic</a:t>
            </a:r>
          </a:p>
          <a:p>
            <a:pPr defTabSz="966338">
              <a:defRPr/>
            </a:pPr>
            <a:r>
              <a:rPr lang="en-GB" sz="1300" b="1" dirty="0"/>
              <a:t>67%</a:t>
            </a:r>
            <a:r>
              <a:rPr lang="en-GB" sz="1300" dirty="0"/>
              <a:t> of the sample offered digital services during or after the first lockdown. They were receiving a mix of digital services but the majority were still reliant on </a:t>
            </a:r>
            <a:r>
              <a:rPr lang="en-GB" sz="1300" dirty="0" err="1"/>
              <a:t>phonecalls</a:t>
            </a:r>
            <a:r>
              <a:rPr lang="en-GB" sz="1300" dirty="0"/>
              <a:t>. It was a digital revolution but hardly the one predicted in government policy.</a:t>
            </a:r>
          </a:p>
          <a:p>
            <a:pPr defTabSz="966338">
              <a:defRPr/>
            </a:pPr>
            <a:endParaRPr lang="en-GB" sz="1300" dirty="0"/>
          </a:p>
          <a:p>
            <a:pPr defTabSz="966338">
              <a:defRPr/>
            </a:pPr>
            <a:endParaRPr lang="en-GB" sz="1300" dirty="0"/>
          </a:p>
          <a:p>
            <a:pPr defTabSz="966338">
              <a:defRPr/>
            </a:pPr>
            <a:r>
              <a:rPr lang="en-GB" sz="1300" dirty="0"/>
              <a:t>Let me just set out my stall here. I agree with MIND that digital services are not for everyone but should be a choice offered to clients, In the Trying to Connect Report they found 80% of clients took the digital service that was offered to them. 41% were offered in lockdown so we could argue they did not have a real choice.</a:t>
            </a:r>
          </a:p>
          <a:p>
            <a:pPr defTabSz="966338">
              <a:defRPr/>
            </a:pPr>
            <a:endParaRPr lang="en-GB" sz="1300" dirty="0"/>
          </a:p>
          <a:p>
            <a:pPr defTabSz="966338">
              <a:defRPr/>
            </a:pPr>
            <a:r>
              <a:rPr lang="en-GB" sz="1300" dirty="0"/>
              <a:t>Attending to Choice, Digital Inclusion and Exclusion is important if we are going to embrace a digital revolution.</a:t>
            </a:r>
          </a:p>
          <a:p>
            <a:pPr defTabSz="966338">
              <a:defRPr/>
            </a:pPr>
            <a:endParaRPr lang="en-GB" sz="1300" dirty="0"/>
          </a:p>
          <a:p>
            <a:pPr defTabSz="966338">
              <a:defRPr/>
            </a:pPr>
            <a:r>
              <a:rPr lang="en-GB" sz="1300" dirty="0"/>
              <a:t>Insert DCP Digital HealthCare committee digital inclusion paper 2024</a:t>
            </a:r>
            <a:endParaRPr lang="en-US" sz="1300" dirty="0"/>
          </a:p>
          <a:p>
            <a:endParaRPr lang="en-GB" dirty="0"/>
          </a:p>
          <a:p>
            <a:endParaRPr lang="en-GB" dirty="0"/>
          </a:p>
        </p:txBody>
      </p:sp>
      <p:sp>
        <p:nvSpPr>
          <p:cNvPr id="4" name="Slide Number Placeholder 3"/>
          <p:cNvSpPr>
            <a:spLocks noGrp="1"/>
          </p:cNvSpPr>
          <p:nvPr>
            <p:ph type="sldNum" sz="quarter" idx="5"/>
          </p:nvPr>
        </p:nvSpPr>
        <p:spPr/>
        <p:txBody>
          <a:bodyPr/>
          <a:lstStyle/>
          <a:p>
            <a:fld id="{6E414ECB-71E6-B64A-80BE-BE96267C5DBF}" type="slidenum">
              <a:rPr lang="en-US" smtClean="0"/>
              <a:t>19</a:t>
            </a:fld>
            <a:endParaRPr lang="en-US"/>
          </a:p>
        </p:txBody>
      </p:sp>
    </p:spTree>
    <p:extLst>
      <p:ext uri="{BB962C8B-B14F-4D97-AF65-F5344CB8AC3E}">
        <p14:creationId xmlns:p14="http://schemas.microsoft.com/office/powerpoint/2010/main" val="2827608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054668-C702-4D16-9A1B-B60E46D70D11}" type="slidenum">
              <a:rPr lang="en-GB" smtClean="0"/>
              <a:t>2</a:t>
            </a:fld>
            <a:endParaRPr lang="en-GB"/>
          </a:p>
        </p:txBody>
      </p:sp>
    </p:spTree>
    <p:extLst>
      <p:ext uri="{BB962C8B-B14F-4D97-AF65-F5344CB8AC3E}">
        <p14:creationId xmlns:p14="http://schemas.microsoft.com/office/powerpoint/2010/main" val="998723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Going to move onto 2 examples of digital mental health innovations we have co-produced with pupils, teachers and parents  and trialled in school settings</a:t>
            </a:r>
          </a:p>
        </p:txBody>
      </p:sp>
      <p:sp>
        <p:nvSpPr>
          <p:cNvPr id="4" name="Slide Number Placeholder 3"/>
          <p:cNvSpPr>
            <a:spLocks noGrp="1"/>
          </p:cNvSpPr>
          <p:nvPr>
            <p:ph type="sldNum" sz="quarter" idx="5"/>
          </p:nvPr>
        </p:nvSpPr>
        <p:spPr/>
        <p:txBody>
          <a:bodyPr/>
          <a:lstStyle/>
          <a:p>
            <a:fld id="{44054668-C702-4D16-9A1B-B60E46D70D11}" type="slidenum">
              <a:rPr lang="en-GB" smtClean="0"/>
              <a:t>20</a:t>
            </a:fld>
            <a:endParaRPr lang="en-GB"/>
          </a:p>
        </p:txBody>
      </p:sp>
    </p:spTree>
    <p:extLst>
      <p:ext uri="{BB962C8B-B14F-4D97-AF65-F5344CB8AC3E}">
        <p14:creationId xmlns:p14="http://schemas.microsoft.com/office/powerpoint/2010/main" val="3325639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N=3383 Parents of 3-17yr olds</a:t>
            </a:r>
          </a:p>
          <a:p>
            <a:r>
              <a:rPr lang="en-GB" dirty="0" err="1"/>
              <a:t>OfCom</a:t>
            </a:r>
            <a:r>
              <a:rPr lang="en-GB" dirty="0"/>
              <a:t> 2024</a:t>
            </a:r>
          </a:p>
          <a:p>
            <a:endParaRPr lang="en-GB" dirty="0"/>
          </a:p>
          <a:p>
            <a:r>
              <a:rPr lang="en-GB" dirty="0"/>
              <a:t>42% using TikTok</a:t>
            </a:r>
          </a:p>
          <a:p>
            <a:endParaRPr lang="en-GB" dirty="0"/>
          </a:p>
          <a:p>
            <a:r>
              <a:rPr lang="en-GB" dirty="0"/>
              <a:t>YouTube is the most-used app or site among the children in our study, with more than eight in ten 3-</a:t>
            </a:r>
          </a:p>
          <a:p>
            <a:r>
              <a:rPr lang="en-GB" dirty="0"/>
              <a:t>17-year-olds using it. However, while YouTube is a popular app across all age bands, some sites or</a:t>
            </a:r>
          </a:p>
          <a:p>
            <a:r>
              <a:rPr lang="en-GB" dirty="0"/>
              <a:t>apps grow in popularity with age. For example, just under two in ten of all 3-4-year-olds use</a:t>
            </a:r>
          </a:p>
          <a:p>
            <a:r>
              <a:rPr lang="en-GB" dirty="0"/>
              <a:t>Instagram and/or Snapchat (17% in each case) but this rises to eight in ten among 16-17s (for both</a:t>
            </a:r>
          </a:p>
          <a:p>
            <a:r>
              <a:rPr lang="en-GB" dirty="0"/>
              <a:t>apps). Similarly, just under a quarter (23%) of all 3-4-year-olds use WhatsApp, and this rises to over</a:t>
            </a:r>
          </a:p>
          <a:p>
            <a:r>
              <a:rPr lang="en-GB" dirty="0"/>
              <a:t>eight in ten (83%) of all 16-17-year-olds. This underlines the more interconnected and social nature</a:t>
            </a:r>
          </a:p>
          <a:p>
            <a:r>
              <a:rPr lang="en-GB" dirty="0"/>
              <a:t>of older children’s online behaviours; indeed, half (49%) of all 16-17-year-olds use all five of the top</a:t>
            </a:r>
          </a:p>
          <a:p>
            <a:r>
              <a:rPr lang="en-GB" dirty="0"/>
              <a:t>apps/sites (YouTube, WhatsApp, TikTok, Snapchat and Instagram). </a:t>
            </a:r>
          </a:p>
        </p:txBody>
      </p:sp>
      <p:sp>
        <p:nvSpPr>
          <p:cNvPr id="4" name="Slide Number Placeholder 3"/>
          <p:cNvSpPr>
            <a:spLocks noGrp="1"/>
          </p:cNvSpPr>
          <p:nvPr>
            <p:ph type="sldNum" sz="quarter" idx="5"/>
          </p:nvPr>
        </p:nvSpPr>
        <p:spPr/>
        <p:txBody>
          <a:bodyPr/>
          <a:lstStyle/>
          <a:p>
            <a:fld id="{44054668-C702-4D16-9A1B-B60E46D70D11}" type="slidenum">
              <a:rPr lang="en-GB" smtClean="0"/>
              <a:t>21</a:t>
            </a:fld>
            <a:endParaRPr lang="en-GB"/>
          </a:p>
        </p:txBody>
      </p:sp>
    </p:spTree>
    <p:extLst>
      <p:ext uri="{BB962C8B-B14F-4D97-AF65-F5344CB8AC3E}">
        <p14:creationId xmlns:p14="http://schemas.microsoft.com/office/powerpoint/2010/main" val="1478027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wanted to develop and app which addressed low levels of mental health knowledge in youth and teachers. Community based approach to enhance peer support and support individuals to develop Knowledge and beliefs about mental health difficulties which aid their recognition, management or prevention in order that they can help others with early signs of distress</a:t>
            </a:r>
          </a:p>
          <a:p>
            <a:endParaRPr lang="en-GB" dirty="0"/>
          </a:p>
          <a:p>
            <a:r>
              <a:rPr lang="en-GB" dirty="0"/>
              <a:t>Mental health knowledge</a:t>
            </a:r>
          </a:p>
          <a:p>
            <a:r>
              <a:rPr lang="en-GB" dirty="0"/>
              <a:t>Stigmatising attitudes</a:t>
            </a:r>
          </a:p>
          <a:p>
            <a:r>
              <a:rPr lang="en-GB" dirty="0"/>
              <a:t>Help-seeking efficacy (intentions, attitudes, behaviour)</a:t>
            </a:r>
          </a:p>
          <a:p>
            <a:endParaRPr lang="en-GB" dirty="0"/>
          </a:p>
          <a:p>
            <a:r>
              <a:rPr lang="en-GB" dirty="0"/>
              <a:t>To address concerns about the prevalence of mental health difficulties in young people, interest in early intervention and prevention strategies has increased. </a:t>
            </a:r>
          </a:p>
          <a:p>
            <a:endParaRPr lang="en-GB" dirty="0"/>
          </a:p>
          <a:p>
            <a:r>
              <a:rPr lang="en-GB" dirty="0"/>
              <a:t>This includes increased funding for mental health services, encouraging schools to appoint mental health leads and mental health training for non-health professionals such as secondary school teachers, to identify and help those experiencing difficulties (Department of Health and Social Care and Department of Education, 2017). </a:t>
            </a:r>
          </a:p>
          <a:p>
            <a:endParaRPr lang="en-GB" dirty="0"/>
          </a:p>
        </p:txBody>
      </p:sp>
      <p:sp>
        <p:nvSpPr>
          <p:cNvPr id="4" name="Slide Number Placeholder 3"/>
          <p:cNvSpPr>
            <a:spLocks noGrp="1"/>
          </p:cNvSpPr>
          <p:nvPr>
            <p:ph type="sldNum" sz="quarter" idx="5"/>
          </p:nvPr>
        </p:nvSpPr>
        <p:spPr/>
        <p:txBody>
          <a:bodyPr/>
          <a:lstStyle/>
          <a:p>
            <a:fld id="{44054668-C702-4D16-9A1B-B60E46D70D11}" type="slidenum">
              <a:rPr lang="en-GB" smtClean="0"/>
              <a:t>22</a:t>
            </a:fld>
            <a:endParaRPr lang="en-GB"/>
          </a:p>
        </p:txBody>
      </p:sp>
    </p:spTree>
    <p:extLst>
      <p:ext uri="{BB962C8B-B14F-4D97-AF65-F5344CB8AC3E}">
        <p14:creationId xmlns:p14="http://schemas.microsoft.com/office/powerpoint/2010/main" val="563645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free digital tool which has been designed with the aim of enhancing young people’s MHL in schools</a:t>
            </a:r>
          </a:p>
          <a:p>
            <a:r>
              <a:rPr lang="en-GB" dirty="0"/>
              <a:t>Targets young people 11-18years</a:t>
            </a:r>
          </a:p>
          <a:p>
            <a:r>
              <a:rPr lang="en-GB" dirty="0"/>
              <a:t>The content includes 4 sections, and overlaps with the UK Personal, social and health education curriculum</a:t>
            </a:r>
          </a:p>
          <a:p>
            <a:r>
              <a:rPr lang="en-GB" dirty="0" err="1"/>
              <a:t>MindAid</a:t>
            </a:r>
            <a:r>
              <a:rPr lang="en-GB" dirty="0"/>
              <a:t> also has a teacher’s version to support adult-youth conversations about mental health</a:t>
            </a:r>
          </a:p>
          <a:p>
            <a:pPr defTabSz="966338">
              <a:defRPr/>
            </a:pPr>
            <a:endParaRPr lang="en-GB" sz="1300" dirty="0"/>
          </a:p>
          <a:p>
            <a:pPr defTabSz="966338">
              <a:defRPr/>
            </a:pPr>
            <a:endParaRPr lang="en-GB" sz="1300" dirty="0"/>
          </a:p>
          <a:p>
            <a:pPr defTabSz="966338">
              <a:defRPr/>
            </a:pPr>
            <a:r>
              <a:rPr lang="en-GB" sz="1300" dirty="0" err="1"/>
              <a:t>MindAid</a:t>
            </a:r>
            <a:r>
              <a:rPr lang="en-GB" sz="1300" dirty="0"/>
              <a:t> Youth has four sections which have been carefully considered and developed to incorporate all components of the MHL definition and interventions as defined by </a:t>
            </a:r>
            <a:r>
              <a:rPr lang="en-GB" sz="1300" dirty="0" err="1"/>
              <a:t>Jorm</a:t>
            </a:r>
            <a:r>
              <a:rPr lang="en-GB" sz="1300" dirty="0"/>
              <a:t> and colleagues (</a:t>
            </a:r>
            <a:r>
              <a:rPr lang="en-GB" sz="1300" dirty="0" err="1"/>
              <a:t>Jorm</a:t>
            </a:r>
            <a:r>
              <a:rPr lang="en-GB" sz="1300" dirty="0"/>
              <a:t> et al., 1997; </a:t>
            </a:r>
            <a:r>
              <a:rPr lang="en-GB" sz="1300" dirty="0" err="1"/>
              <a:t>Jorm</a:t>
            </a:r>
            <a:r>
              <a:rPr lang="en-GB" sz="1300" dirty="0"/>
              <a:t>, 2012). </a:t>
            </a:r>
          </a:p>
          <a:p>
            <a:pPr defTabSz="966338">
              <a:defRPr/>
            </a:pPr>
            <a:endParaRPr lang="en-GB" sz="1300" dirty="0"/>
          </a:p>
          <a:p>
            <a:pPr defTabSz="966338">
              <a:defRPr/>
            </a:pPr>
            <a:r>
              <a:rPr lang="en-GB" sz="1300" dirty="0"/>
              <a:t>‘Talk’ provides information and interactive exercises for young people about how to discuss worries, ask for help and support their friends. </a:t>
            </a:r>
          </a:p>
          <a:p>
            <a:pPr defTabSz="966338">
              <a:defRPr/>
            </a:pPr>
            <a:endParaRPr lang="en-GB" sz="1300" dirty="0"/>
          </a:p>
          <a:p>
            <a:pPr defTabSz="966338">
              <a:defRPr/>
            </a:pPr>
            <a:r>
              <a:rPr lang="en-GB" sz="1300" dirty="0"/>
              <a:t>‘Quiz’ includes two quizzes for young people to identify mental health concerns and challenge mental health-related stigma. </a:t>
            </a:r>
          </a:p>
          <a:p>
            <a:pPr defTabSz="966338">
              <a:defRPr/>
            </a:pPr>
            <a:endParaRPr lang="en-GB" sz="1300" dirty="0"/>
          </a:p>
          <a:p>
            <a:pPr defTabSz="966338">
              <a:defRPr/>
            </a:pPr>
            <a:r>
              <a:rPr lang="en-GB" sz="1300" dirty="0"/>
              <a:t>‘Library’ contains 12 modules about different aspects of mental health, including 4 core modules used in the programme. These modules contain information about different mental health difficulties, prevalence rates, risk and protective factors and mini-CBT formulations (thoughts, feelings, and behaviours). Modules also include quizzes to test knowledge, links to YouTube videos, information on getting help and initial self-help coping tools. </a:t>
            </a:r>
          </a:p>
          <a:p>
            <a:pPr defTabSz="966338">
              <a:defRPr/>
            </a:pPr>
            <a:endParaRPr lang="en-GB" sz="1300" dirty="0"/>
          </a:p>
          <a:p>
            <a:pPr defTabSz="966338">
              <a:defRPr/>
            </a:pPr>
            <a:r>
              <a:rPr lang="en-GB" sz="1300" dirty="0"/>
              <a:t>‘Help’ is split into two sections ‘self-help’ and ‘help from others’. Self-help has further information on suggested coping tools, information about stress using the stress bucket analogy and a well-being plan for young people to complete and summarise what they have learned in a way that is relevant to them. The ‘help from others section’ is GPS localised and provides details of local organisations that can be contacted for appropriate advice or support if needed. </a:t>
            </a:r>
          </a:p>
          <a:p>
            <a:pPr defTabSz="966338">
              <a:defRPr/>
            </a:pPr>
            <a:endParaRPr lang="en-GB" sz="1300" dirty="0"/>
          </a:p>
        </p:txBody>
      </p:sp>
      <p:sp>
        <p:nvSpPr>
          <p:cNvPr id="4" name="Slide Number Placeholder 3"/>
          <p:cNvSpPr>
            <a:spLocks noGrp="1"/>
          </p:cNvSpPr>
          <p:nvPr>
            <p:ph type="sldNum" sz="quarter" idx="5"/>
          </p:nvPr>
        </p:nvSpPr>
        <p:spPr/>
        <p:txBody>
          <a:bodyPr/>
          <a:lstStyle/>
          <a:p>
            <a:fld id="{35FE85C8-D99D-DC4E-B302-5C38284A9FEA}" type="slidenum">
              <a:rPr lang="en-US" smtClean="0"/>
              <a:t>23</a:t>
            </a:fld>
            <a:endParaRPr lang="en-US"/>
          </a:p>
        </p:txBody>
      </p:sp>
    </p:spTree>
    <p:extLst>
      <p:ext uri="{BB962C8B-B14F-4D97-AF65-F5344CB8AC3E}">
        <p14:creationId xmlns:p14="http://schemas.microsoft.com/office/powerpoint/2010/main" val="800416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endParaRPr lang="en-GB" sz="1300" dirty="0"/>
          </a:p>
        </p:txBody>
      </p:sp>
      <p:sp>
        <p:nvSpPr>
          <p:cNvPr id="4" name="Slide Number Placeholder 3"/>
          <p:cNvSpPr>
            <a:spLocks noGrp="1"/>
          </p:cNvSpPr>
          <p:nvPr>
            <p:ph type="sldNum" sz="quarter" idx="5"/>
          </p:nvPr>
        </p:nvSpPr>
        <p:spPr/>
        <p:txBody>
          <a:bodyPr/>
          <a:lstStyle/>
          <a:p>
            <a:fld id="{35FE85C8-D99D-DC4E-B302-5C38284A9FEA}" type="slidenum">
              <a:rPr lang="en-US" smtClean="0"/>
              <a:t>24</a:t>
            </a:fld>
            <a:endParaRPr lang="en-US"/>
          </a:p>
        </p:txBody>
      </p:sp>
    </p:spTree>
    <p:extLst>
      <p:ext uri="{BB962C8B-B14F-4D97-AF65-F5344CB8AC3E}">
        <p14:creationId xmlns:p14="http://schemas.microsoft.com/office/powerpoint/2010/main" val="2042081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solidFill>
                  <a:schemeClr val="bg1"/>
                </a:solidFill>
                <a:latin typeface="Corbel" panose="020B0503020204020204" pitchFamily="34" charset="0"/>
              </a:rPr>
              <a:t>Only improvements we saw were focused on MH knowledge </a:t>
            </a:r>
            <a:r>
              <a:rPr lang="en-GB" sz="1900" dirty="0">
                <a:solidFill>
                  <a:schemeClr val="bg1"/>
                </a:solidFill>
                <a:latin typeface="Corbel" panose="020B0503020204020204" pitchFamily="34" charset="0"/>
              </a:rPr>
              <a:t>for younger children 10-13years</a:t>
            </a:r>
          </a:p>
          <a:p>
            <a:r>
              <a:rPr lang="en-GB" sz="1900" dirty="0">
                <a:solidFill>
                  <a:schemeClr val="bg1"/>
                </a:solidFill>
                <a:latin typeface="Corbel" panose="020B0503020204020204" pitchFamily="34" charset="0"/>
              </a:rPr>
              <a:t>Little impact on MH stigma</a:t>
            </a:r>
          </a:p>
          <a:p>
            <a:endParaRPr lang="en-GB" sz="1900" dirty="0">
              <a:solidFill>
                <a:schemeClr val="bg1"/>
              </a:solidFill>
              <a:latin typeface="Corbel" panose="020B0503020204020204" pitchFamily="34" charset="0"/>
            </a:endParaRPr>
          </a:p>
          <a:p>
            <a:r>
              <a:rPr lang="en-GB" sz="1900" dirty="0">
                <a:solidFill>
                  <a:schemeClr val="bg1"/>
                </a:solidFill>
                <a:latin typeface="Corbel" panose="020B0503020204020204" pitchFamily="34" charset="0"/>
              </a:rPr>
              <a:t>High initial engagement but Retention problems in both trials</a:t>
            </a:r>
          </a:p>
          <a:p>
            <a:endParaRPr lang="en-US" sz="1900" dirty="0">
              <a:solidFill>
                <a:schemeClr val="bg1"/>
              </a:solidFill>
              <a:latin typeface="Corbel" panose="020B0503020204020204" pitchFamily="34" charset="0"/>
            </a:endParaRPr>
          </a:p>
          <a:p>
            <a:endParaRPr lang="en-US" sz="1900" dirty="0">
              <a:solidFill>
                <a:schemeClr val="bg1"/>
              </a:solidFill>
              <a:latin typeface="Corbel" panose="020B0503020204020204" pitchFamily="34" charset="0"/>
            </a:endParaRPr>
          </a:p>
          <a:p>
            <a:r>
              <a:rPr lang="en-US" sz="1900" dirty="0">
                <a:solidFill>
                  <a:schemeClr val="bg1"/>
                </a:solidFill>
                <a:latin typeface="Corbel" panose="020B0503020204020204" pitchFamily="34" charset="0"/>
              </a:rPr>
              <a:t>Trial 1:</a:t>
            </a:r>
          </a:p>
          <a:p>
            <a:pPr marL="531486" lvl="1"/>
            <a:r>
              <a:rPr lang="en-US" dirty="0">
                <a:solidFill>
                  <a:schemeClr val="bg1"/>
                </a:solidFill>
                <a:latin typeface="Corbel" panose="020B0503020204020204" pitchFamily="34" charset="0"/>
              </a:rPr>
              <a:t>ANCOVA analyses:</a:t>
            </a:r>
          </a:p>
          <a:p>
            <a:pPr marL="531486" lvl="1"/>
            <a:r>
              <a:rPr lang="en-GB" dirty="0">
                <a:solidFill>
                  <a:schemeClr val="bg1"/>
                </a:solidFill>
                <a:latin typeface="Corbel" panose="020B0503020204020204" pitchFamily="34" charset="0"/>
              </a:rPr>
              <a:t>S</a:t>
            </a:r>
            <a:r>
              <a:rPr lang="en-GB" dirty="0">
                <a:solidFill>
                  <a:schemeClr val="bg1"/>
                </a:solidFill>
                <a:effectLst/>
                <a:latin typeface="Corbel" panose="020B0503020204020204" pitchFamily="34" charset="0"/>
              </a:rPr>
              <a:t>ignificant difference between groups on post intervention </a:t>
            </a:r>
            <a:r>
              <a:rPr lang="en-GB" dirty="0">
                <a:solidFill>
                  <a:schemeClr val="bg1"/>
                </a:solidFill>
                <a:latin typeface="Corbel" panose="020B0503020204020204" pitchFamily="34" charset="0"/>
              </a:rPr>
              <a:t>MHL </a:t>
            </a:r>
            <a:r>
              <a:rPr lang="en-GB" dirty="0">
                <a:solidFill>
                  <a:schemeClr val="bg1"/>
                </a:solidFill>
                <a:effectLst/>
                <a:latin typeface="Corbel" panose="020B0503020204020204" pitchFamily="34" charset="0"/>
              </a:rPr>
              <a:t>knowledge scores (</a:t>
            </a:r>
            <a:r>
              <a:rPr lang="en-GB" i="1" dirty="0">
                <a:solidFill>
                  <a:schemeClr val="bg1"/>
                </a:solidFill>
                <a:effectLst/>
                <a:latin typeface="Corbel" panose="020B0503020204020204" pitchFamily="34" charset="0"/>
              </a:rPr>
              <a:t>F</a:t>
            </a:r>
            <a:r>
              <a:rPr lang="en-GB" dirty="0">
                <a:solidFill>
                  <a:schemeClr val="bg1"/>
                </a:solidFill>
                <a:effectLst/>
                <a:latin typeface="Corbel" panose="020B0503020204020204" pitchFamily="34" charset="0"/>
              </a:rPr>
              <a:t>(2,328)=7.827, </a:t>
            </a:r>
            <a:r>
              <a:rPr lang="en-GB" i="1" dirty="0">
                <a:solidFill>
                  <a:schemeClr val="bg1"/>
                </a:solidFill>
                <a:effectLst/>
                <a:latin typeface="Corbel" panose="020B0503020204020204" pitchFamily="34" charset="0"/>
              </a:rPr>
              <a:t>p</a:t>
            </a:r>
            <a:r>
              <a:rPr lang="en-GB" dirty="0">
                <a:solidFill>
                  <a:schemeClr val="bg1"/>
                </a:solidFill>
                <a:effectLst/>
                <a:latin typeface="Corbel" panose="020B0503020204020204" pitchFamily="34" charset="0"/>
              </a:rPr>
              <a:t>=.005) with the intervention group (mean=4.3) scoring significantly higher compared to the control group (mean=3.5). </a:t>
            </a:r>
          </a:p>
          <a:p>
            <a:pPr marL="531486" lvl="1" defTabSz="966338">
              <a:defRPr/>
            </a:pPr>
            <a:r>
              <a:rPr lang="en-US" dirty="0"/>
              <a:t>Social anxiety knowledge not significant </a:t>
            </a:r>
            <a:endParaRPr lang="en-US" sz="1300" dirty="0">
              <a:solidFill>
                <a:schemeClr val="bg1"/>
              </a:solidFill>
              <a:latin typeface="Corbel" panose="020B0503020204020204" pitchFamily="34" charset="0"/>
            </a:endParaRPr>
          </a:p>
          <a:p>
            <a:pPr marL="531486" lvl="1" defTabSz="966338">
              <a:defRPr/>
            </a:pPr>
            <a:endParaRPr lang="en-US" sz="1300" dirty="0">
              <a:solidFill>
                <a:schemeClr val="bg1"/>
              </a:solidFill>
              <a:latin typeface="Corbel" panose="020B0503020204020204" pitchFamily="34" charset="0"/>
            </a:endParaRPr>
          </a:p>
          <a:p>
            <a:pPr marL="531486" lvl="1" defTabSz="966338">
              <a:defRPr/>
            </a:pPr>
            <a:r>
              <a:rPr lang="en-US" sz="1700" dirty="0">
                <a:solidFill>
                  <a:schemeClr val="bg1"/>
                </a:solidFill>
                <a:latin typeface="Corbel" panose="020B0503020204020204" pitchFamily="34" charset="0"/>
              </a:rPr>
              <a:t>Trial 2: </a:t>
            </a:r>
          </a:p>
          <a:p>
            <a:endParaRPr lang="en-US" sz="1700" dirty="0">
              <a:solidFill>
                <a:schemeClr val="bg1"/>
              </a:solidFill>
              <a:latin typeface="Corbel" panose="020B0503020204020204" pitchFamily="34" charset="0"/>
            </a:endParaRPr>
          </a:p>
          <a:p>
            <a:r>
              <a:rPr lang="en-US" sz="1700" dirty="0">
                <a:solidFill>
                  <a:schemeClr val="bg1"/>
                </a:solidFill>
                <a:latin typeface="Corbel" panose="020B0503020204020204" pitchFamily="34" charset="0"/>
              </a:rPr>
              <a:t>ANCOVA analysis:</a:t>
            </a:r>
          </a:p>
          <a:p>
            <a:br>
              <a:rPr lang="en-US" sz="1700" dirty="0">
                <a:solidFill>
                  <a:schemeClr val="bg1"/>
                </a:solidFill>
                <a:latin typeface="Corbel" panose="020B0503020204020204" pitchFamily="34" charset="0"/>
              </a:rPr>
            </a:br>
            <a:r>
              <a:rPr lang="en-US" sz="1700" dirty="0">
                <a:solidFill>
                  <a:schemeClr val="bg1"/>
                </a:solidFill>
                <a:latin typeface="Corbel" panose="020B0503020204020204" pitchFamily="34" charset="0"/>
              </a:rPr>
              <a:t>With the trial with older young people, teenager, Non-significant results but some show improvements in ED and CD, not depression or SA</a:t>
            </a:r>
          </a:p>
          <a:p>
            <a:endParaRPr lang="en-US" sz="1700" dirty="0">
              <a:solidFill>
                <a:schemeClr val="bg1"/>
              </a:solidFill>
              <a:latin typeface="Corbel" panose="020B0503020204020204" pitchFamily="34" charset="0"/>
            </a:endParaRPr>
          </a:p>
          <a:p>
            <a:pPr marL="531486" lvl="1"/>
            <a:r>
              <a:rPr lang="en-US" sz="1700" dirty="0">
                <a:solidFill>
                  <a:schemeClr val="bg1"/>
                </a:solidFill>
                <a:latin typeface="Corbel" panose="020B0503020204020204" pitchFamily="34" charset="0"/>
              </a:rPr>
              <a:t>As found in previous trials No significant differences between groups on post-intervention help-seeking awareness or </a:t>
            </a:r>
            <a:r>
              <a:rPr lang="en-US" sz="1700" dirty="0" err="1">
                <a:solidFill>
                  <a:schemeClr val="bg1"/>
                </a:solidFill>
                <a:latin typeface="Corbel" panose="020B0503020204020204" pitchFamily="34" charset="0"/>
              </a:rPr>
              <a:t>stigmatisi</a:t>
            </a:r>
            <a:r>
              <a:rPr lang="en-US" sz="2100" dirty="0" err="1">
                <a:solidFill>
                  <a:schemeClr val="bg1"/>
                </a:solidFill>
                <a:latin typeface="Corbel" panose="020B0503020204020204" pitchFamily="34" charset="0"/>
              </a:rPr>
              <a:t>ng</a:t>
            </a:r>
            <a:r>
              <a:rPr lang="en-US" sz="2100" dirty="0">
                <a:solidFill>
                  <a:schemeClr val="bg1"/>
                </a:solidFill>
                <a:latin typeface="Corbel" panose="020B0503020204020204" pitchFamily="34" charset="0"/>
              </a:rPr>
              <a:t> attitudes scores </a:t>
            </a:r>
          </a:p>
          <a:p>
            <a:pPr marL="531486" lvl="1"/>
            <a:r>
              <a:rPr lang="en-US" sz="2100" dirty="0">
                <a:solidFill>
                  <a:schemeClr val="bg1"/>
                </a:solidFill>
                <a:latin typeface="Corbel" panose="020B0503020204020204" pitchFamily="34" charset="0"/>
              </a:rPr>
              <a:t>This remained non </a:t>
            </a:r>
            <a:r>
              <a:rPr lang="en-US" sz="2100" dirty="0" err="1">
                <a:solidFill>
                  <a:schemeClr val="bg1"/>
                </a:solidFill>
                <a:latin typeface="Corbel" panose="020B0503020204020204" pitchFamily="34" charset="0"/>
              </a:rPr>
              <a:t>signif</a:t>
            </a:r>
            <a:r>
              <a:rPr lang="en-US" sz="2100" dirty="0">
                <a:solidFill>
                  <a:schemeClr val="bg1"/>
                </a:solidFill>
                <a:latin typeface="Corbel" panose="020B0503020204020204" pitchFamily="34" charset="0"/>
              </a:rPr>
              <a:t> at one month follow up</a:t>
            </a:r>
          </a:p>
          <a:p>
            <a:endParaRPr lang="en-US" sz="1700" dirty="0">
              <a:solidFill>
                <a:schemeClr val="bg1"/>
              </a:solidFill>
              <a:latin typeface="Corbel" panose="020B0503020204020204" pitchFamily="34" charset="0"/>
            </a:endParaRPr>
          </a:p>
        </p:txBody>
      </p:sp>
      <p:sp>
        <p:nvSpPr>
          <p:cNvPr id="4" name="Slide Number Placeholder 3"/>
          <p:cNvSpPr>
            <a:spLocks noGrp="1"/>
          </p:cNvSpPr>
          <p:nvPr>
            <p:ph type="sldNum" sz="quarter" idx="5"/>
          </p:nvPr>
        </p:nvSpPr>
        <p:spPr/>
        <p:txBody>
          <a:bodyPr/>
          <a:lstStyle/>
          <a:p>
            <a:fld id="{35FE85C8-D99D-DC4E-B302-5C38284A9FEA}" type="slidenum">
              <a:rPr lang="en-US" smtClean="0"/>
              <a:t>25</a:t>
            </a:fld>
            <a:endParaRPr lang="en-US"/>
          </a:p>
        </p:txBody>
      </p:sp>
    </p:spTree>
    <p:extLst>
      <p:ext uri="{BB962C8B-B14F-4D97-AF65-F5344CB8AC3E}">
        <p14:creationId xmlns:p14="http://schemas.microsoft.com/office/powerpoint/2010/main" val="343071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85000"/>
                    <a:lumOff val="15000"/>
                  </a:schemeClr>
                </a:solidFill>
              </a:rPr>
              <a:t>Are MHL digital interventions helpful for youth?</a:t>
            </a:r>
            <a:br>
              <a:rPr lang="en-US" dirty="0">
                <a:solidFill>
                  <a:schemeClr val="tx1">
                    <a:lumMod val="85000"/>
                    <a:lumOff val="15000"/>
                  </a:schemeClr>
                </a:solidFill>
              </a:rPr>
            </a:br>
            <a:endParaRPr lang="en-US" dirty="0">
              <a:solidFill>
                <a:schemeClr val="tx1">
                  <a:lumMod val="85000"/>
                  <a:lumOff val="15000"/>
                </a:schemeClr>
              </a:solidFill>
            </a:endParaRPr>
          </a:p>
          <a:p>
            <a:pPr defTabSz="966338">
              <a:defRPr/>
            </a:pPr>
            <a:r>
              <a:rPr lang="en-GB" dirty="0"/>
              <a:t>Helping young people to better understand the signs and symptoms of specific mental health difficulties and how they are treated could facilitate improved outcomes for those who are struggling with their mental health through early intervention</a:t>
            </a:r>
          </a:p>
          <a:p>
            <a:pPr defTabSz="966338">
              <a:defRPr/>
            </a:pPr>
            <a:endParaRPr lang="en-GB" sz="1300" dirty="0"/>
          </a:p>
          <a:p>
            <a:pPr defTabSz="966338">
              <a:defRPr/>
            </a:pPr>
            <a:r>
              <a:rPr lang="en-GB" sz="1300" dirty="0"/>
              <a:t>Digital interventions have been particularly harnessed and relied upon during the COVID-19 pandemic, and it has been argued that the future of public health is likely to become increasingly more digital (Budd et al., 2020). Therefore, understanding the effectiveness of alternative intervention modalities is becoming progressively important. However, there is still a long way to go before firm conclusions can be established about the effectiveness of digital MHL interventions across MHL outcomes but also engagement in the intervention itself.</a:t>
            </a:r>
            <a:endParaRPr lang="en-US" dirty="0">
              <a:solidFill>
                <a:schemeClr val="tx1">
                  <a:lumMod val="85000"/>
                  <a:lumOff val="15000"/>
                </a:schemeClr>
              </a:solidFill>
            </a:endParaRPr>
          </a:p>
          <a:p>
            <a:endParaRPr lang="en-US" dirty="0">
              <a:solidFill>
                <a:schemeClr val="tx1">
                  <a:lumMod val="85000"/>
                  <a:lumOff val="15000"/>
                </a:schemeClr>
              </a:solidFill>
            </a:endParaRPr>
          </a:p>
          <a:p>
            <a:r>
              <a:rPr lang="en-GB" sz="1300" dirty="0"/>
              <a:t>Seemed engaged</a:t>
            </a:r>
          </a:p>
          <a:p>
            <a:endParaRPr lang="en-GB" sz="1300" dirty="0"/>
          </a:p>
          <a:p>
            <a:r>
              <a:rPr lang="en-GB" sz="1300" dirty="0"/>
              <a:t>Not got great measures which can pick up on changes in MHL – improve these, high attrition, intervention fidelity - need further research which overcomes some of these limitations</a:t>
            </a:r>
            <a:endParaRPr lang="en-US" sz="1300" dirty="0"/>
          </a:p>
          <a:p>
            <a:pPr>
              <a:lnSpc>
                <a:spcPct val="100000"/>
              </a:lnSpc>
            </a:pPr>
            <a:endParaRPr lang="en-US" sz="1300" dirty="0"/>
          </a:p>
          <a:p>
            <a:pPr>
              <a:lnSpc>
                <a:spcPct val="100000"/>
              </a:lnSpc>
            </a:pPr>
            <a:r>
              <a:rPr lang="en-US" sz="1300" dirty="0"/>
              <a:t>Younger ???</a:t>
            </a:r>
          </a:p>
          <a:p>
            <a:pPr>
              <a:lnSpc>
                <a:spcPct val="100000"/>
              </a:lnSpc>
            </a:pPr>
            <a:endParaRPr lang="en-US" sz="1300" dirty="0"/>
          </a:p>
          <a:p>
            <a:pPr defTabSz="966338">
              <a:defRPr/>
            </a:pPr>
            <a:r>
              <a:rPr lang="en-GB" sz="1300" dirty="0"/>
              <a:t>Younger which delivered in class, unintentionally more blended = benefit more?</a:t>
            </a:r>
          </a:p>
          <a:p>
            <a:r>
              <a:rPr lang="en-GB" dirty="0"/>
              <a:t>It is possible that digital content, no matter how interactive, may not be enough as a stand-alone intervention to shift other MHL components.</a:t>
            </a:r>
          </a:p>
          <a:p>
            <a:r>
              <a:rPr lang="en-GB" sz="1300" dirty="0"/>
              <a:t>Perhaps interventions which are conducted in person, for example, with a person with lived experience of mental health difficulties or with a teacher or mental health professional who can hold reflective conversations with the young person and challenge assumptions. </a:t>
            </a:r>
            <a:endParaRPr lang="en-US" dirty="0"/>
          </a:p>
        </p:txBody>
      </p:sp>
      <p:sp>
        <p:nvSpPr>
          <p:cNvPr id="4" name="Slide Number Placeholder 3"/>
          <p:cNvSpPr>
            <a:spLocks noGrp="1"/>
          </p:cNvSpPr>
          <p:nvPr>
            <p:ph type="sldNum" sz="quarter" idx="5"/>
          </p:nvPr>
        </p:nvSpPr>
        <p:spPr/>
        <p:txBody>
          <a:bodyPr/>
          <a:lstStyle/>
          <a:p>
            <a:fld id="{35FE85C8-D99D-DC4E-B302-5C38284A9FEA}" type="slidenum">
              <a:rPr lang="en-US" smtClean="0"/>
              <a:t>26</a:t>
            </a:fld>
            <a:endParaRPr lang="en-US"/>
          </a:p>
        </p:txBody>
      </p:sp>
    </p:spTree>
    <p:extLst>
      <p:ext uri="{BB962C8B-B14F-4D97-AF65-F5344CB8AC3E}">
        <p14:creationId xmlns:p14="http://schemas.microsoft.com/office/powerpoint/2010/main" val="2225874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054668-C702-4D16-9A1B-B60E46D70D11}" type="slidenum">
              <a:rPr lang="en-GB" smtClean="0"/>
              <a:t>27</a:t>
            </a:fld>
            <a:endParaRPr lang="en-GB"/>
          </a:p>
        </p:txBody>
      </p:sp>
    </p:spTree>
    <p:extLst>
      <p:ext uri="{BB962C8B-B14F-4D97-AF65-F5344CB8AC3E}">
        <p14:creationId xmlns:p14="http://schemas.microsoft.com/office/powerpoint/2010/main" val="3327938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Ofcom 2024, </a:t>
            </a:r>
          </a:p>
          <a:p>
            <a:endParaRPr lang="en-GB" dirty="0"/>
          </a:p>
          <a:p>
            <a:r>
              <a:rPr lang="en-GB" dirty="0"/>
              <a:t>3124 parents of 3-17year olds</a:t>
            </a:r>
          </a:p>
          <a:p>
            <a:endParaRPr lang="en-GB" dirty="0"/>
          </a:p>
          <a:p>
            <a:r>
              <a:rPr lang="en-GB" dirty="0"/>
              <a:t> Video gaming continues to be a key activity for children, rising from 57% in 2022 to</a:t>
            </a:r>
          </a:p>
          <a:p>
            <a:r>
              <a:rPr lang="en-GB" b="1" dirty="0"/>
              <a:t>60% of all children aged 3-17</a:t>
            </a:r>
            <a:r>
              <a:rPr lang="en-GB" dirty="0"/>
              <a:t>. This increase is driven by children at both ends of the age</a:t>
            </a:r>
          </a:p>
          <a:p>
            <a:r>
              <a:rPr lang="en-GB" dirty="0"/>
              <a:t>bands in our study. Children often use online gaming as a tool to communicate with their</a:t>
            </a:r>
          </a:p>
          <a:p>
            <a:r>
              <a:rPr lang="en-GB" dirty="0"/>
              <a:t>peers, with 64% of 8-17s who game online chatting through the game with friends and/or</a:t>
            </a:r>
          </a:p>
          <a:p>
            <a:r>
              <a:rPr lang="en-GB" dirty="0"/>
              <a:t>people they know in real life. However, 31% of children who game online, communicate</a:t>
            </a:r>
          </a:p>
          <a:p>
            <a:r>
              <a:rPr lang="en-GB" dirty="0"/>
              <a:t>with strangers as well. </a:t>
            </a:r>
          </a:p>
          <a:p>
            <a:endParaRPr lang="en-GB" dirty="0"/>
          </a:p>
        </p:txBody>
      </p:sp>
      <p:sp>
        <p:nvSpPr>
          <p:cNvPr id="4" name="Slide Number Placeholder 3"/>
          <p:cNvSpPr>
            <a:spLocks noGrp="1"/>
          </p:cNvSpPr>
          <p:nvPr>
            <p:ph type="sldNum" sz="quarter" idx="5"/>
          </p:nvPr>
        </p:nvSpPr>
        <p:spPr/>
        <p:txBody>
          <a:bodyPr/>
          <a:lstStyle/>
          <a:p>
            <a:fld id="{44054668-C702-4D16-9A1B-B60E46D70D11}" type="slidenum">
              <a:rPr lang="en-GB" smtClean="0"/>
              <a:t>28</a:t>
            </a:fld>
            <a:endParaRPr lang="en-GB"/>
          </a:p>
        </p:txBody>
      </p:sp>
    </p:spTree>
    <p:extLst>
      <p:ext uri="{BB962C8B-B14F-4D97-AF65-F5344CB8AC3E}">
        <p14:creationId xmlns:p14="http://schemas.microsoft.com/office/powerpoint/2010/main" val="4201832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Ofcom 2024. N=2080</a:t>
            </a:r>
          </a:p>
          <a:p>
            <a:r>
              <a:rPr lang="en-GB" dirty="0"/>
              <a:t>Online gaming is surprisingly social…Three-quarters (76%) of children aged 8-17 who game online chat through the game when playing,</a:t>
            </a:r>
          </a:p>
          <a:p>
            <a:r>
              <a:rPr lang="en-GB" dirty="0"/>
              <a:t>and this increases with age, with 70% of 8-11s saying this compared to 79% of 12-15s and 16-17s. Boys in this group are more likely than girls to communicate with others while gaming (82% vs. 67%). With most chatting to people they know.</a:t>
            </a:r>
          </a:p>
          <a:p>
            <a:endParaRPr lang="en-GB" dirty="0"/>
          </a:p>
          <a:p>
            <a:r>
              <a:rPr lang="en-GB" dirty="0"/>
              <a:t>Serious games could be a great way of engaging reluctant teenage boys to talk about their wellbeing and mental health. Encouraging shoulder to shoulder communication rather than face to face direct conversations. Games have a number of characteristics which lend themselves to be good digital mental health tools</a:t>
            </a:r>
          </a:p>
          <a:p>
            <a:endParaRPr lang="en-GB" dirty="0"/>
          </a:p>
          <a:p>
            <a:endParaRPr lang="en-GB" dirty="0"/>
          </a:p>
        </p:txBody>
      </p:sp>
      <p:sp>
        <p:nvSpPr>
          <p:cNvPr id="4" name="Slide Number Placeholder 3"/>
          <p:cNvSpPr>
            <a:spLocks noGrp="1"/>
          </p:cNvSpPr>
          <p:nvPr>
            <p:ph type="sldNum" sz="quarter" idx="5"/>
          </p:nvPr>
        </p:nvSpPr>
        <p:spPr/>
        <p:txBody>
          <a:bodyPr/>
          <a:lstStyle/>
          <a:p>
            <a:fld id="{44054668-C702-4D16-9A1B-B60E46D70D11}" type="slidenum">
              <a:rPr lang="en-GB" smtClean="0"/>
              <a:t>29</a:t>
            </a:fld>
            <a:endParaRPr lang="en-GB"/>
          </a:p>
        </p:txBody>
      </p:sp>
    </p:spTree>
    <p:extLst>
      <p:ext uri="{BB962C8B-B14F-4D97-AF65-F5344CB8AC3E}">
        <p14:creationId xmlns:p14="http://schemas.microsoft.com/office/powerpoint/2010/main" val="3108909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 don’t need to remind you </a:t>
            </a:r>
            <a:r>
              <a:rPr lang="en-GB" b="1" dirty="0" err="1"/>
              <a:t>you</a:t>
            </a:r>
            <a:r>
              <a:rPr lang="en-GB" b="1" dirty="0"/>
              <a:t> will see it in your classrooms. Doubled in the last 5 years </a:t>
            </a:r>
            <a:r>
              <a:rPr lang="en-GB" dirty="0"/>
              <a:t>according to the best estimates we have from Survey NHS Digital 2023 for younger and older children. Tracked </a:t>
            </a:r>
            <a:r>
              <a:rPr lang="en-GB" b="0" i="0" dirty="0">
                <a:solidFill>
                  <a:srgbClr val="3F525F"/>
                </a:solidFill>
                <a:effectLst/>
                <a:latin typeface="Frutiger W01"/>
              </a:rPr>
              <a:t>2,370 young people over time. Percentage of CYP with a probable mental health disorder in England 217-2023. Strengths &amp; Difficulties </a:t>
            </a:r>
            <a:r>
              <a:rPr lang="en-GB" b="0" i="0" dirty="0" err="1">
                <a:solidFill>
                  <a:srgbClr val="3F525F"/>
                </a:solidFill>
                <a:effectLst/>
                <a:latin typeface="Frutiger W01"/>
              </a:rPr>
              <a:t>Questionaire</a:t>
            </a:r>
            <a:r>
              <a:rPr lang="en-GB" b="0" i="0" dirty="0">
                <a:solidFill>
                  <a:srgbClr val="3F525F"/>
                </a:solidFill>
                <a:effectLst/>
                <a:latin typeface="Frutiger W01"/>
              </a:rPr>
              <a:t> + algorithm</a:t>
            </a:r>
            <a:endParaRPr lang="en-GB" dirty="0"/>
          </a:p>
          <a:p>
            <a:endParaRPr lang="en-GB" dirty="0"/>
          </a:p>
          <a:p>
            <a:r>
              <a:rPr lang="en-GB" dirty="0"/>
              <a:t>Rates gone up from about 10-20%, Such </a:t>
            </a:r>
            <a:r>
              <a:rPr lang="en-GB" b="1" dirty="0"/>
              <a:t>that One in five pupils in every classroom </a:t>
            </a:r>
            <a:r>
              <a:rPr lang="en-GB" dirty="0"/>
              <a:t>has a probable mental health disorder (up from one in nine in 2017. Rates remaining stable 2022-3</a:t>
            </a:r>
          </a:p>
          <a:p>
            <a:endParaRPr lang="en-GB" dirty="0"/>
          </a:p>
          <a:p>
            <a:r>
              <a:rPr lang="en-GB" dirty="0"/>
              <a:t>One in five children and young people in England aged eight to 25 had a probable mental disorder in 2023,</a:t>
            </a:r>
          </a:p>
          <a:p>
            <a:endParaRPr lang="en-GB" dirty="0"/>
          </a:p>
          <a:p>
            <a:r>
              <a:rPr lang="en-GB" dirty="0"/>
              <a:t>We don’t know why it is increasing but obviously while the gender balance is the same for the under sixteens in the 17 to 25 year olds, rates were twice as high for young women than young men, with high rates of anxiety, self-harm and eating disorders a particular concern you will have likely noticed in the classroom.</a:t>
            </a:r>
          </a:p>
          <a:p>
            <a:endParaRPr lang="en-GB" dirty="0"/>
          </a:p>
          <a:p>
            <a:r>
              <a:rPr lang="en-GB" dirty="0"/>
              <a:t>We don’t know why it is increasing but obviously in this time there has been COVID, cost of living crises, limited access to mental health treatment and despite 7% increases in youth mental health services identified centrally funding has not been traditionally ringfenced nationally leading  = leading to local inequities (average spend per child by NHS £34-141) &amp; funding is not keeping pace with demand. YP report being worried about money, climate change and their physical/mental health. There is a bit of hope 2022-3 figures are levelling off.</a:t>
            </a:r>
          </a:p>
          <a:p>
            <a:endParaRPr lang="en-GB" dirty="0"/>
          </a:p>
          <a:p>
            <a:r>
              <a:rPr lang="en-GB" dirty="0"/>
              <a:t>So of those kids with MHP only 1/3 get treatment = 34%</a:t>
            </a:r>
          </a:p>
          <a:p>
            <a:r>
              <a:rPr lang="en-GB" dirty="0"/>
              <a:t>53% of young people are seeking help elsewhere not GP…</a:t>
            </a:r>
          </a:p>
          <a:p>
            <a:endParaRPr lang="en-GB" dirty="0"/>
          </a:p>
          <a:p>
            <a:endParaRPr lang="en-GB" dirty="0"/>
          </a:p>
          <a:p>
            <a:endParaRPr lang="en-GB" dirty="0"/>
          </a:p>
          <a:p>
            <a:r>
              <a:rPr lang="nn-NO" dirty="0"/>
              <a:t> 	6-16yrs	17-19yrs</a:t>
            </a:r>
          </a:p>
          <a:p>
            <a:r>
              <a:rPr lang="nn-NO" dirty="0"/>
              <a:t>2017	11.6	10.1</a:t>
            </a:r>
          </a:p>
          <a:p>
            <a:r>
              <a:rPr lang="nn-NO" dirty="0"/>
              <a:t>2021	17.4	17.4</a:t>
            </a:r>
          </a:p>
          <a:p>
            <a:r>
              <a:rPr lang="nn-NO" dirty="0"/>
              <a:t>2023	20.3	23.3</a:t>
            </a:r>
          </a:p>
          <a:p>
            <a:endParaRPr lang="en-GB" dirty="0"/>
          </a:p>
        </p:txBody>
      </p:sp>
      <p:sp>
        <p:nvSpPr>
          <p:cNvPr id="4" name="Slide Number Placeholder 3"/>
          <p:cNvSpPr>
            <a:spLocks noGrp="1"/>
          </p:cNvSpPr>
          <p:nvPr>
            <p:ph type="sldNum" sz="quarter" idx="5"/>
          </p:nvPr>
        </p:nvSpPr>
        <p:spPr/>
        <p:txBody>
          <a:bodyPr/>
          <a:lstStyle/>
          <a:p>
            <a:fld id="{44054668-C702-4D16-9A1B-B60E46D70D11}" type="slidenum">
              <a:rPr lang="en-GB" smtClean="0"/>
              <a:t>3</a:t>
            </a:fld>
            <a:endParaRPr lang="en-GB"/>
          </a:p>
        </p:txBody>
      </p:sp>
    </p:spTree>
    <p:extLst>
      <p:ext uri="{BB962C8B-B14F-4D97-AF65-F5344CB8AC3E}">
        <p14:creationId xmlns:p14="http://schemas.microsoft.com/office/powerpoint/2010/main" val="953858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Serious games have demonstrated effectiveness for learning and behaviour change. </a:t>
            </a:r>
          </a:p>
          <a:p>
            <a:endParaRPr lang="en-GB" dirty="0"/>
          </a:p>
          <a:p>
            <a:r>
              <a:rPr lang="en-GB" dirty="0"/>
              <a:t>Advantages complex, interactive, stimulating, promotes engagement, built in rewards systems, wide accessibility, ease of use.</a:t>
            </a:r>
          </a:p>
          <a:p>
            <a:endParaRPr lang="en-GB" dirty="0"/>
          </a:p>
          <a:p>
            <a:r>
              <a:rPr lang="en-GB" dirty="0"/>
              <a:t>The applications of serious games have been prominent in the field of mental health Rodriguez et al, 2015; </a:t>
            </a:r>
            <a:r>
              <a:rPr lang="en-GB" dirty="0" err="1"/>
              <a:t>D’amico</a:t>
            </a:r>
            <a:r>
              <a:rPr lang="en-GB" dirty="0"/>
              <a:t> et  al, 2018). Serious games have also been applied to increasing knowledge and improving behavioural outcomes in young people with cancer (Kato et al., 2008), improving type 1 diabetes self-management care in children and adolescents (</a:t>
            </a:r>
            <a:r>
              <a:rPr lang="en-GB" dirty="0" err="1"/>
              <a:t>DeShazo</a:t>
            </a:r>
            <a:r>
              <a:rPr lang="en-GB" dirty="0"/>
              <a:t> et al., 2010), improving functional outcomes in daily life for young people with attention deficit and hyperactivity disorder (ADHD) (</a:t>
            </a:r>
            <a:r>
              <a:rPr lang="en-GB" dirty="0" err="1"/>
              <a:t>Bul</a:t>
            </a:r>
            <a:r>
              <a:rPr lang="en-GB" dirty="0"/>
              <a:t> et al., 2016) and positive effects of providing sexual health promotion (</a:t>
            </a:r>
            <a:r>
              <a:rPr lang="en-GB" dirty="0" err="1"/>
              <a:t>DeSmet</a:t>
            </a:r>
            <a:r>
              <a:rPr lang="en-GB" dirty="0"/>
              <a:t> et al., 2014). Specific skill development has also been noted in the wider literature including improving memory, attention span, problem solving, emotional management and socialization (</a:t>
            </a:r>
            <a:r>
              <a:rPr lang="en-GB" dirty="0" err="1"/>
              <a:t>Granic</a:t>
            </a:r>
            <a:r>
              <a:rPr lang="en-GB" dirty="0"/>
              <a:t> et al., 2014). </a:t>
            </a:r>
          </a:p>
          <a:p>
            <a:r>
              <a:rPr lang="en-GB" dirty="0"/>
              <a:t> D'Amico?</a:t>
            </a:r>
          </a:p>
          <a:p>
            <a:endParaRPr lang="en-GB" dirty="0"/>
          </a:p>
          <a:p>
            <a:r>
              <a:rPr lang="en-GB" dirty="0"/>
              <a:t>Example</a:t>
            </a:r>
          </a:p>
          <a:p>
            <a:endParaRPr lang="en-GB" dirty="0"/>
          </a:p>
          <a:p>
            <a:r>
              <a:rPr lang="en-GB" dirty="0"/>
              <a:t>Andrew L, Barwood D, Boston J, </a:t>
            </a:r>
            <a:r>
              <a:rPr lang="en-GB" dirty="0" err="1"/>
              <a:t>Masek</a:t>
            </a:r>
            <a:r>
              <a:rPr lang="en-GB" dirty="0"/>
              <a:t> M, Bloomfield L, Devine A. Serious games for health promotion in adolescents - a systematic scoping review. </a:t>
            </a:r>
            <a:r>
              <a:rPr lang="en-GB" dirty="0" err="1"/>
              <a:t>Educ</a:t>
            </a:r>
            <a:r>
              <a:rPr lang="en-GB" dirty="0"/>
              <a:t> Inf </a:t>
            </a:r>
            <a:r>
              <a:rPr lang="en-GB" dirty="0" err="1"/>
              <a:t>Technol</a:t>
            </a:r>
            <a:r>
              <a:rPr lang="en-GB" dirty="0"/>
              <a:t> (</a:t>
            </a:r>
            <a:r>
              <a:rPr lang="en-GB" dirty="0" err="1"/>
              <a:t>Dordr</a:t>
            </a:r>
            <a:r>
              <a:rPr lang="en-GB" dirty="0"/>
              <a:t>). 2023;28(5):5519-5550. </a:t>
            </a:r>
            <a:r>
              <a:rPr lang="en-GB" dirty="0" err="1"/>
              <a:t>doi</a:t>
            </a:r>
            <a:r>
              <a:rPr lang="en-GB" dirty="0"/>
              <a:t>: 10.1007/s10639-022-11414-9. </a:t>
            </a:r>
            <a:r>
              <a:rPr lang="en-GB" dirty="0" err="1"/>
              <a:t>Epub</a:t>
            </a:r>
            <a:r>
              <a:rPr lang="en-GB" dirty="0"/>
              <a:t> 2022 Nov 4. PMID: 36373044; PMCID: PMC9638273.</a:t>
            </a:r>
          </a:p>
          <a:p>
            <a:r>
              <a:rPr lang="en-GB" dirty="0"/>
              <a:t>Review from Australia 2022 – 21 studies</a:t>
            </a:r>
          </a:p>
          <a:p>
            <a:endParaRPr lang="en-GB" dirty="0"/>
          </a:p>
          <a:p>
            <a:r>
              <a:rPr lang="en-GB" dirty="0"/>
              <a:t>Digital gaming has broad appeal globally, with a reported 2.7 billion gamers worldwide. There is significant interest in using games to enhance learning, with ‘serious games’ being included in classrooms to engage adolescents’ learning across a range of domains. A systematic scoping review of serious games used for health promotion with adolescents was conducted to identify serious games, review the methods used to evaluate these games, and outline evidence available to support the efficacy of these games in improving knowledge, beliefs/attitudes and behaviours in the target groups. Player engagement/enjoyment was reported if assessed. A total of 21 studies were found to have met the inclusion criteria domains: ‘healthy lifestyle’ ‘sexual health’ and ‘substance use’. A heterogenous approach across studies to game design and development, duration of game play, use of a control group and measurement of outcome(s) was observed. Game efficacy was difficult to assess due to broad generalisations and lack of consistent evaluation methods. Several studies demonstrate serious games can be engaging and pedagogically effective as a learning device and behaviour-change agent. Several studies, however, had less rigorous evaluation and lacked longer-term follow up. The ability for developers to demonstrate positive short- and long-term impacts of serious games with high-quality evidence is essential to the ongoing acceptance and use of these serious games as part of the school curriculum.</a:t>
            </a:r>
          </a:p>
        </p:txBody>
      </p:sp>
      <p:sp>
        <p:nvSpPr>
          <p:cNvPr id="4" name="Slide Number Placeholder 3"/>
          <p:cNvSpPr>
            <a:spLocks noGrp="1"/>
          </p:cNvSpPr>
          <p:nvPr>
            <p:ph type="sldNum" sz="quarter" idx="5"/>
          </p:nvPr>
        </p:nvSpPr>
        <p:spPr/>
        <p:txBody>
          <a:bodyPr/>
          <a:lstStyle/>
          <a:p>
            <a:fld id="{44054668-C702-4D16-9A1B-B60E46D70D11}" type="slidenum">
              <a:rPr lang="en-GB" smtClean="0"/>
              <a:t>30</a:t>
            </a:fld>
            <a:endParaRPr lang="en-GB"/>
          </a:p>
        </p:txBody>
      </p:sp>
    </p:spTree>
    <p:extLst>
      <p:ext uri="{BB962C8B-B14F-4D97-AF65-F5344CB8AC3E}">
        <p14:creationId xmlns:p14="http://schemas.microsoft.com/office/powerpoint/2010/main" val="3886580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4054668-C702-4D16-9A1B-B60E46D70D11}" type="slidenum">
              <a:rPr lang="en-GB" smtClean="0"/>
              <a:t>31</a:t>
            </a:fld>
            <a:endParaRPr lang="en-GB"/>
          </a:p>
        </p:txBody>
      </p:sp>
    </p:spTree>
    <p:extLst>
      <p:ext uri="{BB962C8B-B14F-4D97-AF65-F5344CB8AC3E}">
        <p14:creationId xmlns:p14="http://schemas.microsoft.com/office/powerpoint/2010/main" val="1115886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054668-C702-4D16-9A1B-B60E46D70D11}" type="slidenum">
              <a:rPr lang="en-GB" smtClean="0"/>
              <a:t>32</a:t>
            </a:fld>
            <a:endParaRPr lang="en-GB"/>
          </a:p>
        </p:txBody>
      </p:sp>
    </p:spTree>
    <p:extLst>
      <p:ext uri="{BB962C8B-B14F-4D97-AF65-F5344CB8AC3E}">
        <p14:creationId xmlns:p14="http://schemas.microsoft.com/office/powerpoint/2010/main" val="1165645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4054668-C702-4D16-9A1B-B60E46D70D11}" type="slidenum">
              <a:rPr lang="en-GB" smtClean="0"/>
              <a:t>33</a:t>
            </a:fld>
            <a:endParaRPr lang="en-GB"/>
          </a:p>
        </p:txBody>
      </p:sp>
    </p:spTree>
    <p:extLst>
      <p:ext uri="{BB962C8B-B14F-4D97-AF65-F5344CB8AC3E}">
        <p14:creationId xmlns:p14="http://schemas.microsoft.com/office/powerpoint/2010/main" val="3129337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Mixed ANOVAs Group (treatment vs control) x Time (pre, post, follow-up)</a:t>
            </a:r>
          </a:p>
          <a:p>
            <a:endParaRPr lang="en-GB" dirty="0"/>
          </a:p>
          <a:p>
            <a:r>
              <a:rPr lang="en-GB" dirty="0"/>
              <a:t>WEMWBS scores between baseline and post-intervention (p &lt; .001), between baseline and follow-up (p =.029), and between post-intervention and follow-up (p = .001). Between-group comparisons showed that groups were only significantly different in WEMWBS scores post-intervention (p = .012).</a:t>
            </a:r>
          </a:p>
          <a:p>
            <a:endParaRPr lang="en-GB" dirty="0"/>
          </a:p>
          <a:p>
            <a:endParaRPr lang="en-GB" dirty="0"/>
          </a:p>
          <a:p>
            <a:r>
              <a:rPr lang="en-GB" dirty="0"/>
              <a:t>The intervention group scored significantly higher at post-intervention (p &lt; .001) and follow-up (p = .017) when compared to baseline.</a:t>
            </a:r>
          </a:p>
          <a:p>
            <a:endParaRPr lang="en-GB" dirty="0"/>
          </a:p>
          <a:p>
            <a:endParaRPr lang="en-GB" dirty="0"/>
          </a:p>
          <a:p>
            <a:r>
              <a:rPr lang="en-GB" dirty="0"/>
              <a:t>and simple mediation analysis for emotional and cognitive processes from baseline to post intervention which may be mediating change</a:t>
            </a:r>
          </a:p>
        </p:txBody>
      </p:sp>
      <p:sp>
        <p:nvSpPr>
          <p:cNvPr id="4" name="Slide Number Placeholder 3"/>
          <p:cNvSpPr>
            <a:spLocks noGrp="1"/>
          </p:cNvSpPr>
          <p:nvPr>
            <p:ph type="sldNum" sz="quarter" idx="5"/>
          </p:nvPr>
        </p:nvSpPr>
        <p:spPr/>
        <p:txBody>
          <a:bodyPr/>
          <a:lstStyle/>
          <a:p>
            <a:fld id="{44054668-C702-4D16-9A1B-B60E46D70D11}" type="slidenum">
              <a:rPr lang="en-GB" smtClean="0"/>
              <a:t>34</a:t>
            </a:fld>
            <a:endParaRPr lang="en-GB"/>
          </a:p>
        </p:txBody>
      </p:sp>
    </p:spTree>
    <p:extLst>
      <p:ext uri="{BB962C8B-B14F-4D97-AF65-F5344CB8AC3E}">
        <p14:creationId xmlns:p14="http://schemas.microsoft.com/office/powerpoint/2010/main" val="3259508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Grounded Theory analysis of young people’s interviews found game engagement could be facilitated or inhibited by an interaction of intrapersonal, interpersonal, intervention and environmental factors.</a:t>
            </a:r>
          </a:p>
          <a:p>
            <a:endParaRPr lang="en-GB" dirty="0"/>
          </a:p>
          <a:p>
            <a:r>
              <a:rPr lang="en-GB" dirty="0"/>
              <a:t>The young people liked that the game offered a digital and human interactive experience, and many felt the game could support mental wellbeing. </a:t>
            </a:r>
          </a:p>
          <a:p>
            <a:endParaRPr lang="en-GB" dirty="0"/>
          </a:p>
          <a:p>
            <a:r>
              <a:rPr lang="en-GB" dirty="0"/>
              <a:t>Potential mechanisms of change were highlighted by the young people including that the game facilitated:</a:t>
            </a:r>
          </a:p>
          <a:p>
            <a:r>
              <a:rPr lang="en-GB" dirty="0"/>
              <a:t>Social connection;</a:t>
            </a:r>
          </a:p>
          <a:p>
            <a:r>
              <a:rPr lang="en-GB" dirty="0"/>
              <a:t>Positive emotional experiences, and reduced negative affect;</a:t>
            </a:r>
          </a:p>
          <a:p>
            <a:r>
              <a:rPr lang="en-GB" dirty="0"/>
              <a:t>Perspective taking and Reflection;</a:t>
            </a:r>
          </a:p>
          <a:p>
            <a:r>
              <a:rPr lang="en-GB" dirty="0"/>
              <a:t>Communication and Confidence;</a:t>
            </a:r>
          </a:p>
          <a:p>
            <a:r>
              <a:rPr lang="en-GB" dirty="0"/>
              <a:t>Emotional Awareness and Controllability;</a:t>
            </a:r>
          </a:p>
          <a:p>
            <a:r>
              <a:rPr lang="en-GB" dirty="0"/>
              <a:t>Problem-solving skills. </a:t>
            </a:r>
          </a:p>
          <a:p>
            <a:endParaRPr lang="en-GB" dirty="0"/>
          </a:p>
          <a:p>
            <a:r>
              <a:rPr lang="en-GB" dirty="0"/>
              <a:t>The opportunity to socially connect in real-life with peers during gameplay was considered a key benefit of the intervention, both for facilitating engagement and psychological change.</a:t>
            </a:r>
          </a:p>
        </p:txBody>
      </p:sp>
      <p:sp>
        <p:nvSpPr>
          <p:cNvPr id="4" name="Slide Number Placeholder 3"/>
          <p:cNvSpPr>
            <a:spLocks noGrp="1"/>
          </p:cNvSpPr>
          <p:nvPr>
            <p:ph type="sldNum" sz="quarter" idx="5"/>
          </p:nvPr>
        </p:nvSpPr>
        <p:spPr/>
        <p:txBody>
          <a:bodyPr/>
          <a:lstStyle/>
          <a:p>
            <a:fld id="{44054668-C702-4D16-9A1B-B60E46D70D11}" type="slidenum">
              <a:rPr lang="en-GB" smtClean="0"/>
              <a:t>35</a:t>
            </a:fld>
            <a:endParaRPr lang="en-GB"/>
          </a:p>
        </p:txBody>
      </p:sp>
    </p:spTree>
    <p:extLst>
      <p:ext uri="{BB962C8B-B14F-4D97-AF65-F5344CB8AC3E}">
        <p14:creationId xmlns:p14="http://schemas.microsoft.com/office/powerpoint/2010/main" val="1685212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054668-C702-4D16-9A1B-B60E46D70D11}" type="slidenum">
              <a:rPr lang="en-GB" smtClean="0"/>
              <a:t>36</a:t>
            </a:fld>
            <a:endParaRPr lang="en-GB"/>
          </a:p>
        </p:txBody>
      </p:sp>
    </p:spTree>
    <p:extLst>
      <p:ext uri="{BB962C8B-B14F-4D97-AF65-F5344CB8AC3E}">
        <p14:creationId xmlns:p14="http://schemas.microsoft.com/office/powerpoint/2010/main" val="2205603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learnt a lot in developing these 2 products in collaboration with schools  - many of which we similar to health settings</a:t>
            </a:r>
          </a:p>
          <a:p>
            <a:endParaRPr lang="en-GB" dirty="0"/>
          </a:p>
          <a:p>
            <a:endParaRPr lang="en-GB" dirty="0"/>
          </a:p>
          <a:p>
            <a:endParaRPr lang="en-GB" dirty="0"/>
          </a:p>
          <a:p>
            <a:r>
              <a:rPr lang="en-GB" dirty="0"/>
              <a:t>Realising the potential of technology in education DfE (2019)</a:t>
            </a:r>
          </a:p>
          <a:p>
            <a:r>
              <a:rPr lang="en-GB" dirty="0"/>
              <a:t>According to data from Ofcom, there are</a:t>
            </a:r>
          </a:p>
          <a:p>
            <a:r>
              <a:rPr lang="en-GB" dirty="0"/>
              <a:t>at least 500 schools in areas in England</a:t>
            </a:r>
          </a:p>
          <a:p>
            <a:r>
              <a:rPr lang="en-GB" dirty="0"/>
              <a:t>struggling with slow connections to the</a:t>
            </a:r>
          </a:p>
          <a:p>
            <a:r>
              <a:rPr lang="en-GB" dirty="0"/>
              <a:t>building, with around 100 of these in</a:t>
            </a:r>
          </a:p>
          <a:p>
            <a:r>
              <a:rPr lang="en-GB" dirty="0"/>
              <a:t>areas with average download speeds as</a:t>
            </a:r>
          </a:p>
          <a:p>
            <a:r>
              <a:rPr lang="en-GB" dirty="0"/>
              <a:t>low as 1-2Mbps. This connection speed</a:t>
            </a:r>
          </a:p>
          <a:p>
            <a:r>
              <a:rPr lang="en-GB" dirty="0"/>
              <a:t>prevents teachers from streaming video</a:t>
            </a:r>
          </a:p>
          <a:p>
            <a:r>
              <a:rPr lang="en-GB" dirty="0"/>
              <a:t>content without buffering, from working</a:t>
            </a:r>
          </a:p>
          <a:p>
            <a:r>
              <a:rPr lang="en-GB" dirty="0"/>
              <a:t>collaboratively with online tools, or from</a:t>
            </a:r>
          </a:p>
          <a:p>
            <a:r>
              <a:rPr lang="en-GB" dirty="0"/>
              <a:t>moving storage solutions to the cloud (see</a:t>
            </a:r>
          </a:p>
          <a:p>
            <a:r>
              <a:rPr lang="en-GB" dirty="0"/>
              <a:t>below).  - Full fibre connectivity to address</a:t>
            </a:r>
          </a:p>
        </p:txBody>
      </p:sp>
      <p:sp>
        <p:nvSpPr>
          <p:cNvPr id="4" name="Slide Number Placeholder 3"/>
          <p:cNvSpPr>
            <a:spLocks noGrp="1"/>
          </p:cNvSpPr>
          <p:nvPr>
            <p:ph type="sldNum" sz="quarter" idx="5"/>
          </p:nvPr>
        </p:nvSpPr>
        <p:spPr/>
        <p:txBody>
          <a:bodyPr/>
          <a:lstStyle/>
          <a:p>
            <a:fld id="{44054668-C702-4D16-9A1B-B60E46D70D11}" type="slidenum">
              <a:rPr lang="en-GB" smtClean="0"/>
              <a:t>37</a:t>
            </a:fld>
            <a:endParaRPr lang="en-GB"/>
          </a:p>
        </p:txBody>
      </p:sp>
    </p:spTree>
    <p:extLst>
      <p:ext uri="{BB962C8B-B14F-4D97-AF65-F5344CB8AC3E}">
        <p14:creationId xmlns:p14="http://schemas.microsoft.com/office/powerpoint/2010/main" val="2212172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conclude</a:t>
            </a:r>
          </a:p>
          <a:p>
            <a:endParaRPr lang="en-GB" dirty="0"/>
          </a:p>
          <a:p>
            <a:r>
              <a:rPr lang="en-GB" dirty="0"/>
              <a:t>About to build AI into the game</a:t>
            </a:r>
          </a:p>
        </p:txBody>
      </p:sp>
      <p:sp>
        <p:nvSpPr>
          <p:cNvPr id="4" name="Slide Number Placeholder 3"/>
          <p:cNvSpPr>
            <a:spLocks noGrp="1"/>
          </p:cNvSpPr>
          <p:nvPr>
            <p:ph type="sldNum" sz="quarter" idx="5"/>
          </p:nvPr>
        </p:nvSpPr>
        <p:spPr/>
        <p:txBody>
          <a:bodyPr/>
          <a:lstStyle/>
          <a:p>
            <a:fld id="{44054668-C702-4D16-9A1B-B60E46D70D11}" type="slidenum">
              <a:rPr lang="en-GB" smtClean="0"/>
              <a:t>38</a:t>
            </a:fld>
            <a:endParaRPr lang="en-GB"/>
          </a:p>
        </p:txBody>
      </p:sp>
    </p:spTree>
    <p:extLst>
      <p:ext uri="{BB962C8B-B14F-4D97-AF65-F5344CB8AC3E}">
        <p14:creationId xmlns:p14="http://schemas.microsoft.com/office/powerpoint/2010/main" val="13796261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054668-C702-4D16-9A1B-B60E46D70D11}" type="slidenum">
              <a:rPr lang="en-GB" smtClean="0"/>
              <a:t>39</a:t>
            </a:fld>
            <a:endParaRPr lang="en-GB"/>
          </a:p>
        </p:txBody>
      </p:sp>
    </p:spTree>
    <p:extLst>
      <p:ext uri="{BB962C8B-B14F-4D97-AF65-F5344CB8AC3E}">
        <p14:creationId xmlns:p14="http://schemas.microsoft.com/office/powerpoint/2010/main" val="2976712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Compared to peers without mental health problems</a:t>
            </a:r>
          </a:p>
          <a:p>
            <a:endParaRPr lang="en-GB" dirty="0"/>
          </a:p>
          <a:p>
            <a:r>
              <a:rPr lang="en-GB" dirty="0"/>
              <a:t>So in addition to their men</a:t>
            </a:r>
          </a:p>
          <a:p>
            <a:r>
              <a:rPr lang="en-GB" dirty="0"/>
              <a:t>5x more likely to have been bullied in-person or online</a:t>
            </a:r>
          </a:p>
          <a:p>
            <a:r>
              <a:rPr lang="en-GB" dirty="0"/>
              <a:t>3x more likely to find extra-curriculars or socialising with friends unaffordable, cant afford the right clothes or equipment. Almost </a:t>
            </a:r>
            <a:r>
              <a:rPr lang="en-GB" dirty="0" err="1"/>
              <a:t>wice</a:t>
            </a:r>
            <a:r>
              <a:rPr lang="en-GB" dirty="0"/>
              <a:t> as likely to be worried about money have a parent who was worried about money.</a:t>
            </a:r>
          </a:p>
          <a:p>
            <a:endParaRPr lang="en-GB" dirty="0"/>
          </a:p>
          <a:p>
            <a:r>
              <a:rPr lang="en-GB" dirty="0"/>
              <a:t>Over 10 times more likely to be self-harming</a:t>
            </a:r>
          </a:p>
          <a:p>
            <a:r>
              <a:rPr lang="en-GB" dirty="0"/>
              <a:t>Less likely to have a friend they can turn to ‘ feel safe in school, or enjoy learning</a:t>
            </a:r>
          </a:p>
          <a:p>
            <a:endParaRPr lang="en-GB" dirty="0"/>
          </a:p>
          <a:p>
            <a:r>
              <a:rPr lang="en-GB" dirty="0"/>
              <a:t>Those with MHP are a vulnerable and socially isolated and potentially economically deprived group of young people who schools need to support.</a:t>
            </a:r>
          </a:p>
          <a:p>
            <a:endParaRPr lang="en-GB" dirty="0"/>
          </a:p>
          <a:p>
            <a:endParaRPr lang="en-GB" dirty="0"/>
          </a:p>
          <a:p>
            <a:pPr algn="l"/>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425462"/>
                </a:solidFill>
                <a:latin typeface="Arial" panose="020B0604020202020204" pitchFamily="34" charset="0"/>
              </a:rPr>
              <a:t>to have at least one friend they could turn to for support at school (</a:t>
            </a:r>
            <a:r>
              <a:rPr lang="en-GB" sz="1800" b="1" i="0" u="none" strike="noStrike" baseline="0" dirty="0">
                <a:solidFill>
                  <a:srgbClr val="425462"/>
                </a:solidFill>
                <a:latin typeface="Arial" panose="020B0604020202020204" pitchFamily="34" charset="0"/>
              </a:rPr>
              <a:t>75.3% </a:t>
            </a:r>
            <a:r>
              <a:rPr lang="en-GB" sz="1800" b="0" i="0" u="none" strike="noStrike" baseline="0" dirty="0">
                <a:solidFill>
                  <a:srgbClr val="425462"/>
                </a:solidFill>
                <a:latin typeface="Arial" panose="020B0604020202020204" pitchFamily="34" charset="0"/>
              </a:rPr>
              <a:t>compared with </a:t>
            </a:r>
            <a:r>
              <a:rPr lang="en-GB" sz="1800" b="1" i="0" u="none" strike="noStrike" baseline="0" dirty="0">
                <a:solidFill>
                  <a:srgbClr val="425462"/>
                </a:solidFill>
                <a:latin typeface="Arial" panose="020B0604020202020204" pitchFamily="34" charset="0"/>
              </a:rPr>
              <a:t>92.4%</a:t>
            </a:r>
            <a:r>
              <a:rPr lang="en-GB" sz="1800" b="0" i="0" u="none" strike="noStrike" baseline="0" dirty="0">
                <a:solidFill>
                  <a:srgbClr val="425462"/>
                </a:solidFill>
                <a:latin typeface="Arial" panose="020B0604020202020204" pitchFamily="34" charset="0"/>
              </a:rPr>
              <a:t>)</a:t>
            </a:r>
          </a:p>
          <a:p>
            <a:r>
              <a:rPr lang="en-GB" sz="1800" b="0" i="0" u="none" strike="noStrike" baseline="0" dirty="0">
                <a:solidFill>
                  <a:srgbClr val="425462"/>
                </a:solidFill>
                <a:latin typeface="Arial" panose="020B0604020202020204" pitchFamily="34" charset="0"/>
              </a:rPr>
              <a:t>•feel safe when at school (</a:t>
            </a:r>
            <a:r>
              <a:rPr lang="en-GB" sz="1800" b="1" i="0" u="none" strike="noStrike" baseline="0" dirty="0">
                <a:solidFill>
                  <a:srgbClr val="425462"/>
                </a:solidFill>
                <a:latin typeface="Arial" panose="020B0604020202020204" pitchFamily="34" charset="0"/>
              </a:rPr>
              <a:t>56.3% </a:t>
            </a:r>
            <a:r>
              <a:rPr lang="en-GB" sz="1800" b="0" i="0" u="none" strike="noStrike" baseline="0" dirty="0">
                <a:solidFill>
                  <a:srgbClr val="425462"/>
                </a:solidFill>
                <a:latin typeface="Arial" panose="020B0604020202020204" pitchFamily="34" charset="0"/>
              </a:rPr>
              <a:t>compared with </a:t>
            </a:r>
            <a:r>
              <a:rPr lang="en-GB" sz="1800" b="1" i="0" u="none" strike="noStrike" baseline="0" dirty="0">
                <a:solidFill>
                  <a:srgbClr val="425462"/>
                </a:solidFill>
                <a:latin typeface="Arial" panose="020B0604020202020204" pitchFamily="34" charset="0"/>
              </a:rPr>
              <a:t>85.1%</a:t>
            </a:r>
            <a:r>
              <a:rPr lang="en-GB" sz="1800" b="0" i="0" u="none" strike="noStrike" baseline="0" dirty="0">
                <a:solidFill>
                  <a:srgbClr val="425462"/>
                </a:solidFill>
                <a:latin typeface="Arial" panose="020B0604020202020204" pitchFamily="34" charset="0"/>
              </a:rPr>
              <a:t>)</a:t>
            </a:r>
          </a:p>
          <a:p>
            <a:r>
              <a:rPr lang="en-GB" sz="1800" b="0" i="0" u="none" strike="noStrike" baseline="0" dirty="0">
                <a:solidFill>
                  <a:srgbClr val="425462"/>
                </a:solidFill>
                <a:latin typeface="Arial" panose="020B0604020202020204" pitchFamily="34" charset="0"/>
              </a:rPr>
              <a:t>•be themselves at school (</a:t>
            </a:r>
            <a:r>
              <a:rPr lang="en-GB" sz="1800" b="1" i="0" u="none" strike="noStrike" baseline="0" dirty="0">
                <a:solidFill>
                  <a:srgbClr val="425462"/>
                </a:solidFill>
                <a:latin typeface="Arial" panose="020B0604020202020204" pitchFamily="34" charset="0"/>
              </a:rPr>
              <a:t>49.1% </a:t>
            </a:r>
            <a:r>
              <a:rPr lang="en-GB" sz="1800" b="0" i="0" u="none" strike="noStrike" baseline="0" dirty="0">
                <a:solidFill>
                  <a:srgbClr val="425462"/>
                </a:solidFill>
                <a:latin typeface="Arial" panose="020B0604020202020204" pitchFamily="34" charset="0"/>
              </a:rPr>
              <a:t>compared with </a:t>
            </a:r>
            <a:r>
              <a:rPr lang="en-GB" sz="1800" b="1" i="0" u="none" strike="noStrike" baseline="0" dirty="0">
                <a:solidFill>
                  <a:srgbClr val="425462"/>
                </a:solidFill>
                <a:latin typeface="Arial" panose="020B0604020202020204" pitchFamily="34" charset="0"/>
              </a:rPr>
              <a:t>84.6%</a:t>
            </a:r>
            <a:r>
              <a:rPr lang="en-GB" sz="1800" b="0" i="0" u="none" strike="noStrike" baseline="0" dirty="0">
                <a:solidFill>
                  <a:srgbClr val="425462"/>
                </a:solidFill>
                <a:latin typeface="Arial" panose="020B0604020202020204" pitchFamily="34" charset="0"/>
              </a:rPr>
              <a:t>)</a:t>
            </a:r>
          </a:p>
          <a:p>
            <a:r>
              <a:rPr lang="en-GB" sz="1800" b="0" i="0" u="none" strike="noStrike" baseline="0" dirty="0">
                <a:solidFill>
                  <a:srgbClr val="425462"/>
                </a:solidFill>
                <a:latin typeface="Arial" panose="020B0604020202020204" pitchFamily="34" charset="0"/>
              </a:rPr>
              <a:t>•to enjoy learning at school (</a:t>
            </a:r>
            <a:r>
              <a:rPr lang="en-GB" sz="1800" b="1" i="0" u="none" strike="noStrike" baseline="0" dirty="0">
                <a:solidFill>
                  <a:srgbClr val="425462"/>
                </a:solidFill>
                <a:latin typeface="Arial" panose="020B0604020202020204" pitchFamily="34" charset="0"/>
              </a:rPr>
              <a:t>35.2% </a:t>
            </a:r>
            <a:r>
              <a:rPr lang="en-GB" sz="1800" b="0" i="0" u="none" strike="noStrike" baseline="0" dirty="0">
                <a:solidFill>
                  <a:srgbClr val="425462"/>
                </a:solidFill>
                <a:latin typeface="Arial" panose="020B0604020202020204" pitchFamily="34" charset="0"/>
              </a:rPr>
              <a:t>compared with </a:t>
            </a:r>
            <a:r>
              <a:rPr lang="en-GB" sz="1800" b="1" i="0" u="none" strike="noStrike" baseline="0" dirty="0">
                <a:solidFill>
                  <a:srgbClr val="425462"/>
                </a:solidFill>
                <a:latin typeface="Arial" panose="020B0604020202020204" pitchFamily="34" charset="0"/>
              </a:rPr>
              <a:t>70.9%</a:t>
            </a:r>
            <a:r>
              <a:rPr lang="en-GB" sz="1800" b="0" i="0" u="none" strike="noStrike" baseline="0" dirty="0">
                <a:solidFill>
                  <a:srgbClr val="425462"/>
                </a:solidFill>
                <a:latin typeface="Arial" panose="020B0604020202020204" pitchFamily="34" charset="0"/>
              </a:rPr>
              <a:t>)</a:t>
            </a:r>
          </a:p>
          <a:p>
            <a:endParaRPr lang="en-GB" dirty="0"/>
          </a:p>
        </p:txBody>
      </p:sp>
      <p:sp>
        <p:nvSpPr>
          <p:cNvPr id="4" name="Slide Number Placeholder 3"/>
          <p:cNvSpPr>
            <a:spLocks noGrp="1"/>
          </p:cNvSpPr>
          <p:nvPr>
            <p:ph type="sldNum" sz="quarter" idx="5"/>
          </p:nvPr>
        </p:nvSpPr>
        <p:spPr/>
        <p:txBody>
          <a:bodyPr/>
          <a:lstStyle/>
          <a:p>
            <a:fld id="{44054668-C702-4D16-9A1B-B60E46D70D11}" type="slidenum">
              <a:rPr lang="en-GB" smtClean="0"/>
              <a:t>4</a:t>
            </a:fld>
            <a:endParaRPr lang="en-GB"/>
          </a:p>
        </p:txBody>
      </p:sp>
    </p:spTree>
    <p:extLst>
      <p:ext uri="{BB962C8B-B14F-4D97-AF65-F5344CB8AC3E}">
        <p14:creationId xmlns:p14="http://schemas.microsoft.com/office/powerpoint/2010/main" val="3700855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dirty="0"/>
              <a:t>https://www.twinkl.co.uk/news/dfe-launches-call-for-evidence-on-ai-in-schools</a:t>
            </a:r>
          </a:p>
          <a:p>
            <a:endParaRPr lang="en-GB" dirty="0"/>
          </a:p>
        </p:txBody>
      </p:sp>
      <p:sp>
        <p:nvSpPr>
          <p:cNvPr id="4" name="Slide Number Placeholder 3"/>
          <p:cNvSpPr>
            <a:spLocks noGrp="1"/>
          </p:cNvSpPr>
          <p:nvPr>
            <p:ph type="sldNum" sz="quarter" idx="5"/>
          </p:nvPr>
        </p:nvSpPr>
        <p:spPr/>
        <p:txBody>
          <a:bodyPr/>
          <a:lstStyle/>
          <a:p>
            <a:fld id="{44054668-C702-4D16-9A1B-B60E46D70D11}" type="slidenum">
              <a:rPr lang="en-GB" smtClean="0"/>
              <a:t>40</a:t>
            </a:fld>
            <a:endParaRPr lang="en-GB"/>
          </a:p>
        </p:txBody>
      </p:sp>
    </p:spTree>
    <p:extLst>
      <p:ext uri="{BB962C8B-B14F-4D97-AF65-F5344CB8AC3E}">
        <p14:creationId xmlns:p14="http://schemas.microsoft.com/office/powerpoint/2010/main" val="3300732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dirty="0"/>
              <a:t>Co-Edited with Directors of Child NHS Psychology Services, across Herts and North London. The book focusses on child psychological practice and Wiley will be publishing this in a couple of months. I have written several chapters including one on working in schools and one on digital practice. </a:t>
            </a:r>
          </a:p>
          <a:p>
            <a:endParaRPr lang="en-GB" dirty="0"/>
          </a:p>
        </p:txBody>
      </p:sp>
      <p:sp>
        <p:nvSpPr>
          <p:cNvPr id="4" name="Slide Number Placeholder 3"/>
          <p:cNvSpPr>
            <a:spLocks noGrp="1"/>
          </p:cNvSpPr>
          <p:nvPr>
            <p:ph type="sldNum" sz="quarter" idx="5"/>
          </p:nvPr>
        </p:nvSpPr>
        <p:spPr/>
        <p:txBody>
          <a:bodyPr/>
          <a:lstStyle/>
          <a:p>
            <a:fld id="{6E414ECB-71E6-B64A-80BE-BE96267C5DBF}" type="slidenum">
              <a:rPr lang="en-US" smtClean="0"/>
              <a:t>41</a:t>
            </a:fld>
            <a:endParaRPr lang="en-US"/>
          </a:p>
        </p:txBody>
      </p:sp>
    </p:spTree>
    <p:extLst>
      <p:ext uri="{BB962C8B-B14F-4D97-AF65-F5344CB8AC3E}">
        <p14:creationId xmlns:p14="http://schemas.microsoft.com/office/powerpoint/2010/main" val="280370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dirty="0"/>
              <a:t>Appy pie </a:t>
            </a:r>
            <a:r>
              <a:rPr lang="en-GB" sz="1300" dirty="0" err="1"/>
              <a:t>buit</a:t>
            </a:r>
            <a:r>
              <a:rPr lang="en-GB" sz="1300" dirty="0"/>
              <a:t> me a book cover</a:t>
            </a:r>
          </a:p>
          <a:p>
            <a:pPr defTabSz="966338">
              <a:defRPr/>
            </a:pPr>
            <a:endParaRPr lang="en-GB" sz="1300" dirty="0"/>
          </a:p>
          <a:p>
            <a:pPr defTabSz="966338">
              <a:defRPr/>
            </a:pPr>
            <a:r>
              <a:rPr lang="en-GB" sz="1300" dirty="0"/>
              <a:t>The book is about the knowledge, skills and professional issues for digital practice by psychological clinical professionals. It is aimed as a core text for students and qualified psychological practitioners wanting to engage in ethical digital practice to support wellbeing at many levels of delivery, from online of therapy to immersive gaming interventions.</a:t>
            </a:r>
          </a:p>
          <a:p>
            <a:endParaRPr lang="en-GB" dirty="0"/>
          </a:p>
        </p:txBody>
      </p:sp>
      <p:sp>
        <p:nvSpPr>
          <p:cNvPr id="4" name="Slide Number Placeholder 3"/>
          <p:cNvSpPr>
            <a:spLocks noGrp="1"/>
          </p:cNvSpPr>
          <p:nvPr>
            <p:ph type="sldNum" sz="quarter" idx="5"/>
          </p:nvPr>
        </p:nvSpPr>
        <p:spPr/>
        <p:txBody>
          <a:bodyPr/>
          <a:lstStyle/>
          <a:p>
            <a:fld id="{6E414ECB-71E6-B64A-80BE-BE96267C5DBF}" type="slidenum">
              <a:rPr lang="en-US" smtClean="0"/>
              <a:t>42</a:t>
            </a:fld>
            <a:endParaRPr lang="en-US"/>
          </a:p>
        </p:txBody>
      </p:sp>
    </p:spTree>
    <p:extLst>
      <p:ext uri="{BB962C8B-B14F-4D97-AF65-F5344CB8AC3E}">
        <p14:creationId xmlns:p14="http://schemas.microsoft.com/office/powerpoint/2010/main" val="2217270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Come and join me for a cake.</a:t>
            </a:r>
          </a:p>
        </p:txBody>
      </p:sp>
      <p:sp>
        <p:nvSpPr>
          <p:cNvPr id="4" name="Slide Number Placeholder 3"/>
          <p:cNvSpPr>
            <a:spLocks noGrp="1"/>
          </p:cNvSpPr>
          <p:nvPr>
            <p:ph type="sldNum" sz="quarter" idx="5"/>
          </p:nvPr>
        </p:nvSpPr>
        <p:spPr/>
        <p:txBody>
          <a:bodyPr/>
          <a:lstStyle/>
          <a:p>
            <a:fld id="{6E414ECB-71E6-B64A-80BE-BE96267C5DBF}" type="slidenum">
              <a:rPr lang="en-US" smtClean="0"/>
              <a:t>43</a:t>
            </a:fld>
            <a:endParaRPr lang="en-US"/>
          </a:p>
        </p:txBody>
      </p:sp>
    </p:spTree>
    <p:extLst>
      <p:ext uri="{BB962C8B-B14F-4D97-AF65-F5344CB8AC3E}">
        <p14:creationId xmlns:p14="http://schemas.microsoft.com/office/powerpoint/2010/main" val="28367130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4054668-C702-4D16-9A1B-B60E46D70D11}" type="slidenum">
              <a:rPr lang="en-GB" smtClean="0"/>
              <a:t>44</a:t>
            </a:fld>
            <a:endParaRPr lang="en-GB"/>
          </a:p>
        </p:txBody>
      </p:sp>
    </p:spTree>
    <p:extLst>
      <p:ext uri="{BB962C8B-B14F-4D97-AF65-F5344CB8AC3E}">
        <p14:creationId xmlns:p14="http://schemas.microsoft.com/office/powerpoint/2010/main" val="36983911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4054668-C702-4D16-9A1B-B60E46D70D11}" type="slidenum">
              <a:rPr lang="en-GB" smtClean="0"/>
              <a:t>45</a:t>
            </a:fld>
            <a:endParaRPr lang="en-GB"/>
          </a:p>
        </p:txBody>
      </p:sp>
    </p:spTree>
    <p:extLst>
      <p:ext uri="{BB962C8B-B14F-4D97-AF65-F5344CB8AC3E}">
        <p14:creationId xmlns:p14="http://schemas.microsoft.com/office/powerpoint/2010/main" val="380989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dirty="0"/>
              <a:t>Despite this bleak picture around service provision. We should not stop innovating and one of the ways this is happening in health and adult mental health services is regarding digital innovation of interventions. This will be the topic of my talk – </a:t>
            </a:r>
            <a:r>
              <a:rPr lang="en-GB" dirty="0" err="1"/>
              <a:t>lts</a:t>
            </a:r>
            <a:r>
              <a:rPr lang="en-GB" dirty="0"/>
              <a:t> go back to basics and pause a moment</a:t>
            </a:r>
          </a:p>
          <a:p>
            <a:pPr defTabSz="966338">
              <a:defRPr/>
            </a:pPr>
            <a:endParaRPr lang="en-GB" dirty="0"/>
          </a:p>
          <a:p>
            <a:pPr defTabSz="966338">
              <a:defRPr/>
            </a:pPr>
            <a:endParaRPr lang="en-GB" dirty="0"/>
          </a:p>
          <a:p>
            <a:pPr defTabSz="966338">
              <a:defRPr/>
            </a:pPr>
            <a:r>
              <a:rPr lang="en-GB" dirty="0"/>
              <a:t>What is a school? What are its functions? What were or are your experiences of school</a:t>
            </a:r>
          </a:p>
          <a:p>
            <a:pPr defTabSz="966338">
              <a:defRPr/>
            </a:pPr>
            <a:r>
              <a:rPr lang="en-GB" dirty="0"/>
              <a:t>Here Is my comprehensive in Great </a:t>
            </a:r>
            <a:r>
              <a:rPr lang="en-GB" dirty="0" err="1"/>
              <a:t>Wyrley</a:t>
            </a:r>
            <a:r>
              <a:rPr lang="en-GB" dirty="0"/>
              <a:t> in Staffordshire… and with my friends circa 1987</a:t>
            </a:r>
          </a:p>
          <a:p>
            <a:r>
              <a:rPr lang="en-GB" dirty="0"/>
              <a:t>?</a:t>
            </a:r>
          </a:p>
          <a:p>
            <a:r>
              <a:rPr lang="en-GB" dirty="0"/>
              <a:t>This seems a strange question to ask a room full of educational practitioners with far more experience of schools than me but I want you to just reflect for a moment how might mental health support fit into your image of a school… ask the questions. What were the needs when you were at school, how were they met and what are the needs now?</a:t>
            </a:r>
          </a:p>
          <a:p>
            <a:endParaRPr lang="en-GB" dirty="0"/>
          </a:p>
          <a:p>
            <a:r>
              <a:rPr lang="en-GB" dirty="0"/>
              <a:t>Invite any comments from the audience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4054668-C702-4D16-9A1B-B60E46D70D11}" type="slidenum">
              <a:rPr lang="en-GB" smtClean="0"/>
              <a:t>5</a:t>
            </a:fld>
            <a:endParaRPr lang="en-GB"/>
          </a:p>
        </p:txBody>
      </p:sp>
    </p:spTree>
    <p:extLst>
      <p:ext uri="{BB962C8B-B14F-4D97-AF65-F5344CB8AC3E}">
        <p14:creationId xmlns:p14="http://schemas.microsoft.com/office/powerpoint/2010/main" val="40620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 us think about why schools might be a good environment to support mental health. Schools are …</a:t>
            </a:r>
          </a:p>
          <a:p>
            <a:endParaRPr lang="en-GB" dirty="0"/>
          </a:p>
          <a:p>
            <a:endParaRPr lang="en-GB" dirty="0"/>
          </a:p>
          <a:p>
            <a:r>
              <a:rPr lang="en-GB" dirty="0"/>
              <a:t>“an immersive social experience as well as centres of learning, and can support the development of good social, emotional and mental health. Schools have the potential to offer a nurturing and protective environment for CYP in the most adverse circumstances”</a:t>
            </a:r>
          </a:p>
          <a:p>
            <a:endParaRPr lang="en-GB" dirty="0"/>
          </a:p>
          <a:p>
            <a:endParaRPr lang="en-GB" dirty="0"/>
          </a:p>
          <a:p>
            <a:r>
              <a:rPr lang="en-GB" dirty="0"/>
              <a:t>Group of psychologists working within schools in London for 20 years have just written an excellent chapter about supporting mental health in schools in this forthcoming book published by Wiley out next month… shameless plug out of the way early – available on Amazon and all good bookshops</a:t>
            </a:r>
          </a:p>
          <a:p>
            <a:endParaRPr lang="en-GB" dirty="0"/>
          </a:p>
          <a:p>
            <a:r>
              <a:rPr lang="en-GB" dirty="0"/>
              <a:t>The government certainly think schools are a positive place to support mental health of CYP and a number of policies have pushed this agenda strongly.</a:t>
            </a:r>
          </a:p>
        </p:txBody>
      </p:sp>
      <p:sp>
        <p:nvSpPr>
          <p:cNvPr id="4" name="Slide Number Placeholder 3"/>
          <p:cNvSpPr>
            <a:spLocks noGrp="1"/>
          </p:cNvSpPr>
          <p:nvPr>
            <p:ph type="sldNum" sz="quarter" idx="5"/>
          </p:nvPr>
        </p:nvSpPr>
        <p:spPr/>
        <p:txBody>
          <a:bodyPr/>
          <a:lstStyle/>
          <a:p>
            <a:fld id="{44054668-C702-4D16-9A1B-B60E46D70D11}" type="slidenum">
              <a:rPr lang="en-GB" smtClean="0"/>
              <a:t>6</a:t>
            </a:fld>
            <a:endParaRPr lang="en-GB"/>
          </a:p>
        </p:txBody>
      </p:sp>
    </p:spTree>
    <p:extLst>
      <p:ext uri="{BB962C8B-B14F-4D97-AF65-F5344CB8AC3E}">
        <p14:creationId xmlns:p14="http://schemas.microsoft.com/office/powerpoint/2010/main" val="1836867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The influence of schools and teachers only form one part of a complex ecosystem of risk and protective factors for child mental health. Theories proposed by Bronfenbrenner &amp; Morris, 2007 – ecological systems theory – describe this complexity. With schools playing just one important part – interlinked with other important micro-systems and influences.</a:t>
            </a:r>
          </a:p>
          <a:p>
            <a:endParaRPr lang="en-GB" dirty="0"/>
          </a:p>
          <a:p>
            <a:r>
              <a:rPr lang="en-GB" dirty="0"/>
              <a:t>Simplistic policy or understanding of mental health can be damaging, especially if too much responsibility is placed on schools due to dwindling</a:t>
            </a:r>
          </a:p>
          <a:p>
            <a:endParaRPr lang="en-GB" dirty="0"/>
          </a:p>
          <a:p>
            <a:r>
              <a:rPr lang="en-GB" dirty="0"/>
              <a:t>Mental health interventions in schools need to be understood as part of the whole ecosystem and risk factors and these attended to for a holistic effective approach to child mental health to be developed. The digital interventions I will describe today form a small part of that ecosystem.</a:t>
            </a:r>
          </a:p>
          <a:p>
            <a:endParaRPr lang="en-GB" dirty="0"/>
          </a:p>
          <a:p>
            <a:endParaRPr lang="en-GB" dirty="0"/>
          </a:p>
          <a:p>
            <a:r>
              <a:rPr lang="en-GB" dirty="0"/>
              <a:t>Some risks for poor child health and educational outcomes do not originate in schools, but schools can buffer or exacerbate their effects e.g. family socio-economic deprivation known to be a risk factor for a range of educational and health outcomes can be alleviated to some extent by the provision of  and we saw the opposite to this during COVID when such school buffers such as free school meals, access to IT and reading resources, access to open spaces were not available and led to greater developmental barriers and worse educational and health outcomes for young people from low SES families. Blundell et al. 2022)</a:t>
            </a:r>
          </a:p>
          <a:p>
            <a:endParaRPr lang="en-GB" dirty="0"/>
          </a:p>
          <a:p>
            <a:endParaRPr lang="en-GB" dirty="0"/>
          </a:p>
        </p:txBody>
      </p:sp>
      <p:sp>
        <p:nvSpPr>
          <p:cNvPr id="4" name="Slide Number Placeholder 3"/>
          <p:cNvSpPr>
            <a:spLocks noGrp="1"/>
          </p:cNvSpPr>
          <p:nvPr>
            <p:ph type="sldNum" sz="quarter" idx="5"/>
          </p:nvPr>
        </p:nvSpPr>
        <p:spPr/>
        <p:txBody>
          <a:bodyPr/>
          <a:lstStyle/>
          <a:p>
            <a:fld id="{44054668-C702-4D16-9A1B-B60E46D70D11}" type="slidenum">
              <a:rPr lang="en-GB" smtClean="0"/>
              <a:t>7</a:t>
            </a:fld>
            <a:endParaRPr lang="en-GB"/>
          </a:p>
        </p:txBody>
      </p:sp>
    </p:spTree>
    <p:extLst>
      <p:ext uri="{BB962C8B-B14F-4D97-AF65-F5344CB8AC3E}">
        <p14:creationId xmlns:p14="http://schemas.microsoft.com/office/powerpoint/2010/main" val="1687618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long history of mental health support in schools promoted recently by health and education policy.</a:t>
            </a:r>
          </a:p>
        </p:txBody>
      </p:sp>
      <p:sp>
        <p:nvSpPr>
          <p:cNvPr id="4" name="Slide Number Placeholder 3"/>
          <p:cNvSpPr>
            <a:spLocks noGrp="1"/>
          </p:cNvSpPr>
          <p:nvPr>
            <p:ph type="sldNum" sz="quarter" idx="5"/>
          </p:nvPr>
        </p:nvSpPr>
        <p:spPr/>
        <p:txBody>
          <a:bodyPr/>
          <a:lstStyle/>
          <a:p>
            <a:fld id="{44054668-C702-4D16-9A1B-B60E46D70D11}" type="slidenum">
              <a:rPr lang="en-GB" smtClean="0"/>
              <a:t>8</a:t>
            </a:fld>
            <a:endParaRPr lang="en-GB"/>
          </a:p>
        </p:txBody>
      </p:sp>
    </p:spTree>
    <p:extLst>
      <p:ext uri="{BB962C8B-B14F-4D97-AF65-F5344CB8AC3E}">
        <p14:creationId xmlns:p14="http://schemas.microsoft.com/office/powerpoint/2010/main" val="3542824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this has been principally replicating a universal approach to wellbeing + some targeted one to one support for kids in post needs</a:t>
            </a:r>
          </a:p>
        </p:txBody>
      </p:sp>
      <p:sp>
        <p:nvSpPr>
          <p:cNvPr id="4" name="Slide Number Placeholder 3"/>
          <p:cNvSpPr>
            <a:spLocks noGrp="1"/>
          </p:cNvSpPr>
          <p:nvPr>
            <p:ph type="sldNum" sz="quarter" idx="5"/>
          </p:nvPr>
        </p:nvSpPr>
        <p:spPr/>
        <p:txBody>
          <a:bodyPr/>
          <a:lstStyle/>
          <a:p>
            <a:fld id="{44054668-C702-4D16-9A1B-B60E46D70D11}" type="slidenum">
              <a:rPr lang="en-GB" smtClean="0"/>
              <a:t>9</a:t>
            </a:fld>
            <a:endParaRPr lang="en-GB"/>
          </a:p>
        </p:txBody>
      </p:sp>
    </p:spTree>
    <p:extLst>
      <p:ext uri="{BB962C8B-B14F-4D97-AF65-F5344CB8AC3E}">
        <p14:creationId xmlns:p14="http://schemas.microsoft.com/office/powerpoint/2010/main" val="524363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1C177F-1C0B-43D7-B2EA-4055C531B7D2}" type="datetimeFigureOut">
              <a:rPr lang="en-GB" smtClean="0"/>
              <a:t>21/06/2024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255346" y="2750337"/>
            <a:ext cx="1171888" cy="1356442"/>
          </a:xfrm>
        </p:spPr>
        <p:txBody>
          <a:bodyPr/>
          <a:lstStyle/>
          <a:p>
            <a:fld id="{6231F1E1-F48B-4986-8F36-9107FCC87BF3}" type="slidenum">
              <a:rPr lang="en-GB" smtClean="0"/>
              <a:t>‹#›</a:t>
            </a:fld>
            <a:endParaRPr lang="en-GB"/>
          </a:p>
        </p:txBody>
      </p:sp>
    </p:spTree>
    <p:extLst>
      <p:ext uri="{BB962C8B-B14F-4D97-AF65-F5344CB8AC3E}">
        <p14:creationId xmlns:p14="http://schemas.microsoft.com/office/powerpoint/2010/main" val="1234985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1C177F-1C0B-43D7-B2EA-4055C531B7D2}" type="datetimeFigureOut">
              <a:rPr lang="en-GB" smtClean="0"/>
              <a:t>21/06/2024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5" y="4711309"/>
            <a:ext cx="1154151" cy="1090789"/>
          </a:xfrm>
        </p:spPr>
        <p:txBody>
          <a:bodyPr/>
          <a:lstStyle/>
          <a:p>
            <a:fld id="{6231F1E1-F48B-4986-8F36-9107FCC87BF3}" type="slidenum">
              <a:rPr lang="en-GB" smtClean="0"/>
              <a:t>‹#›</a:t>
            </a:fld>
            <a:endParaRPr lang="en-GB"/>
          </a:p>
        </p:txBody>
      </p:sp>
    </p:spTree>
    <p:extLst>
      <p:ext uri="{BB962C8B-B14F-4D97-AF65-F5344CB8AC3E}">
        <p14:creationId xmlns:p14="http://schemas.microsoft.com/office/powerpoint/2010/main" val="1119486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1C177F-1C0B-43D7-B2EA-4055C531B7D2}" type="datetimeFigureOut">
              <a:rPr lang="en-GB" smtClean="0"/>
              <a:t>21/06/2024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5" y="4711615"/>
            <a:ext cx="1154151" cy="1090789"/>
          </a:xfrm>
        </p:spPr>
        <p:txBody>
          <a:bodyPr/>
          <a:lstStyle/>
          <a:p>
            <a:fld id="{6231F1E1-F48B-4986-8F36-9107FCC87BF3}" type="slidenum">
              <a:rPr lang="en-GB" smtClean="0"/>
              <a:t>‹#›</a:t>
            </a:fld>
            <a:endParaRPr lang="en-GB"/>
          </a:p>
        </p:txBody>
      </p:sp>
    </p:spTree>
    <p:extLst>
      <p:ext uri="{BB962C8B-B14F-4D97-AF65-F5344CB8AC3E}">
        <p14:creationId xmlns:p14="http://schemas.microsoft.com/office/powerpoint/2010/main" val="4163665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1C177F-1C0B-43D7-B2EA-4055C531B7D2}" type="datetimeFigureOut">
              <a:rPr lang="en-GB" smtClean="0"/>
              <a:t>21/06/2024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5" y="4709925"/>
            <a:ext cx="1154151" cy="1090789"/>
          </a:xfrm>
        </p:spPr>
        <p:txBody>
          <a:bodyPr/>
          <a:lstStyle/>
          <a:p>
            <a:fld id="{6231F1E1-F48B-4986-8F36-9107FCC87BF3}" type="slidenum">
              <a:rPr lang="en-GB" smtClean="0"/>
              <a:t>‹#›</a:t>
            </a:fld>
            <a:endParaRPr lang="en-GB"/>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65238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1C177F-1C0B-43D7-B2EA-4055C531B7D2}" type="datetimeFigureOut">
              <a:rPr lang="en-GB" smtClean="0"/>
              <a:t>21/06/2024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5" y="4709925"/>
            <a:ext cx="1154151" cy="1090789"/>
          </a:xfrm>
        </p:spPr>
        <p:txBody>
          <a:bodyPr/>
          <a:lstStyle/>
          <a:p>
            <a:fld id="{6231F1E1-F48B-4986-8F36-9107FCC87BF3}" type="slidenum">
              <a:rPr lang="en-GB" smtClean="0"/>
              <a:t>‹#›</a:t>
            </a:fld>
            <a:endParaRPr lang="en-GB"/>
          </a:p>
        </p:txBody>
      </p:sp>
    </p:spTree>
    <p:extLst>
      <p:ext uri="{BB962C8B-B14F-4D97-AF65-F5344CB8AC3E}">
        <p14:creationId xmlns:p14="http://schemas.microsoft.com/office/powerpoint/2010/main" val="1790659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B1C177F-1C0B-43D7-B2EA-4055C531B7D2}" type="datetimeFigureOut">
              <a:rPr lang="en-GB" smtClean="0"/>
              <a:t>21/06/2024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31F1E1-F48B-4986-8F36-9107FCC87BF3}" type="slidenum">
              <a:rPr lang="en-GB" smtClean="0"/>
              <a:t>‹#›</a:t>
            </a:fld>
            <a:endParaRPr lang="en-GB"/>
          </a:p>
        </p:txBody>
      </p:sp>
    </p:spTree>
    <p:extLst>
      <p:ext uri="{BB962C8B-B14F-4D97-AF65-F5344CB8AC3E}">
        <p14:creationId xmlns:p14="http://schemas.microsoft.com/office/powerpoint/2010/main" val="1486576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B1C177F-1C0B-43D7-B2EA-4055C531B7D2}" type="datetimeFigureOut">
              <a:rPr lang="en-GB" smtClean="0"/>
              <a:t>21/06/2024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31F1E1-F48B-4986-8F36-9107FCC87BF3}" type="slidenum">
              <a:rPr lang="en-GB" smtClean="0"/>
              <a:t>‹#›</a:t>
            </a:fld>
            <a:endParaRPr lang="en-GB"/>
          </a:p>
        </p:txBody>
      </p:sp>
    </p:spTree>
    <p:extLst>
      <p:ext uri="{BB962C8B-B14F-4D97-AF65-F5344CB8AC3E}">
        <p14:creationId xmlns:p14="http://schemas.microsoft.com/office/powerpoint/2010/main" val="2733626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1C177F-1C0B-43D7-B2EA-4055C531B7D2}" type="datetimeFigureOut">
              <a:rPr lang="en-GB" smtClean="0"/>
              <a:t>21/06/2024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F1E1-F48B-4986-8F36-9107FCC87BF3}" type="slidenum">
              <a:rPr lang="en-GB" smtClean="0"/>
              <a:t>‹#›</a:t>
            </a:fld>
            <a:endParaRPr lang="en-GB"/>
          </a:p>
        </p:txBody>
      </p:sp>
    </p:spTree>
    <p:extLst>
      <p:ext uri="{BB962C8B-B14F-4D97-AF65-F5344CB8AC3E}">
        <p14:creationId xmlns:p14="http://schemas.microsoft.com/office/powerpoint/2010/main" val="388485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9B1C177F-1C0B-43D7-B2EA-4055C531B7D2}" type="datetimeFigureOut">
              <a:rPr lang="en-GB" smtClean="0"/>
              <a:t>21/06/2024</a:t>
            </a:fld>
            <a:endParaRPr lang="en-GB"/>
          </a:p>
        </p:txBody>
      </p:sp>
      <p:sp>
        <p:nvSpPr>
          <p:cNvPr id="5" name="Footer Placeholder 4"/>
          <p:cNvSpPr>
            <a:spLocks noGrp="1"/>
          </p:cNvSpPr>
          <p:nvPr>
            <p:ph type="ftr" sz="quarter" idx="11"/>
          </p:nvPr>
        </p:nvSpPr>
        <p:spPr>
          <a:xfrm>
            <a:off x="680321" y="5936188"/>
            <a:ext cx="6126805" cy="365125"/>
          </a:xfrm>
        </p:spPr>
        <p:txBody>
          <a:bodyPr/>
          <a:lstStyle/>
          <a:p>
            <a:endParaRPr lang="en-GB"/>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231F1E1-F48B-4986-8F36-9107FCC87BF3}" type="slidenum">
              <a:rPr lang="en-GB" smtClean="0"/>
              <a:t>‹#›</a:t>
            </a:fld>
            <a:endParaRPr lang="en-GB"/>
          </a:p>
        </p:txBody>
      </p:sp>
    </p:spTree>
    <p:extLst>
      <p:ext uri="{BB962C8B-B14F-4D97-AF65-F5344CB8AC3E}">
        <p14:creationId xmlns:p14="http://schemas.microsoft.com/office/powerpoint/2010/main" val="4041061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1C177F-1C0B-43D7-B2EA-4055C531B7D2}" type="datetimeFigureOut">
              <a:rPr lang="en-GB" smtClean="0"/>
              <a:t>21/06/2024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F1E1-F48B-4986-8F36-9107FCC87BF3}" type="slidenum">
              <a:rPr lang="en-GB" smtClean="0"/>
              <a:t>‹#›</a:t>
            </a:fld>
            <a:endParaRPr lang="en-GB"/>
          </a:p>
        </p:txBody>
      </p:sp>
    </p:spTree>
    <p:extLst>
      <p:ext uri="{BB962C8B-B14F-4D97-AF65-F5344CB8AC3E}">
        <p14:creationId xmlns:p14="http://schemas.microsoft.com/office/powerpoint/2010/main" val="3443258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1C177F-1C0B-43D7-B2EA-4055C531B7D2}" type="datetimeFigureOut">
              <a:rPr lang="en-GB" smtClean="0"/>
              <a:t>21/06/2024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729455" y="2869895"/>
            <a:ext cx="1154151" cy="1090789"/>
          </a:xfrm>
        </p:spPr>
        <p:txBody>
          <a:bodyPr/>
          <a:lstStyle/>
          <a:p>
            <a:fld id="{6231F1E1-F48B-4986-8F36-9107FCC87BF3}" type="slidenum">
              <a:rPr lang="en-GB" smtClean="0"/>
              <a:t>‹#›</a:t>
            </a:fld>
            <a:endParaRPr lang="en-GB"/>
          </a:p>
        </p:txBody>
      </p:sp>
    </p:spTree>
    <p:extLst>
      <p:ext uri="{BB962C8B-B14F-4D97-AF65-F5344CB8AC3E}">
        <p14:creationId xmlns:p14="http://schemas.microsoft.com/office/powerpoint/2010/main" val="2098936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1C177F-1C0B-43D7-B2EA-4055C531B7D2}" type="datetimeFigureOut">
              <a:rPr lang="en-GB" smtClean="0"/>
              <a:t>21/06/2024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31F1E1-F48B-4986-8F36-9107FCC87BF3}" type="slidenum">
              <a:rPr lang="en-GB" smtClean="0"/>
              <a:t>‹#›</a:t>
            </a:fld>
            <a:endParaRPr lang="en-GB"/>
          </a:p>
        </p:txBody>
      </p:sp>
    </p:spTree>
    <p:extLst>
      <p:ext uri="{BB962C8B-B14F-4D97-AF65-F5344CB8AC3E}">
        <p14:creationId xmlns:p14="http://schemas.microsoft.com/office/powerpoint/2010/main" val="84901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1C177F-1C0B-43D7-B2EA-4055C531B7D2}" type="datetimeFigureOut">
              <a:rPr lang="en-GB" smtClean="0"/>
              <a:t>21/06/2024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231F1E1-F48B-4986-8F36-9107FCC87BF3}" type="slidenum">
              <a:rPr lang="en-GB" smtClean="0"/>
              <a:t>‹#›</a:t>
            </a:fld>
            <a:endParaRPr lang="en-GB"/>
          </a:p>
        </p:txBody>
      </p:sp>
    </p:spTree>
    <p:extLst>
      <p:ext uri="{BB962C8B-B14F-4D97-AF65-F5344CB8AC3E}">
        <p14:creationId xmlns:p14="http://schemas.microsoft.com/office/powerpoint/2010/main" val="3756171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1C177F-1C0B-43D7-B2EA-4055C531B7D2}" type="datetimeFigureOut">
              <a:rPr lang="en-GB" smtClean="0"/>
              <a:t>21/06/2024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31F1E1-F48B-4986-8F36-9107FCC87BF3}" type="slidenum">
              <a:rPr lang="en-GB" smtClean="0"/>
              <a:t>‹#›</a:t>
            </a:fld>
            <a:endParaRPr lang="en-GB"/>
          </a:p>
        </p:txBody>
      </p:sp>
    </p:spTree>
    <p:extLst>
      <p:ext uri="{BB962C8B-B14F-4D97-AF65-F5344CB8AC3E}">
        <p14:creationId xmlns:p14="http://schemas.microsoft.com/office/powerpoint/2010/main" val="2297736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B1C177F-1C0B-43D7-B2EA-4055C531B7D2}" type="datetimeFigureOut">
              <a:rPr lang="en-GB" smtClean="0"/>
              <a:t>21/06/2024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231F1E1-F48B-4986-8F36-9107FCC87BF3}" type="slidenum">
              <a:rPr lang="en-GB" smtClean="0"/>
              <a:t>‹#›</a:t>
            </a:fld>
            <a:endParaRPr lang="en-GB"/>
          </a:p>
        </p:txBody>
      </p:sp>
    </p:spTree>
    <p:extLst>
      <p:ext uri="{BB962C8B-B14F-4D97-AF65-F5344CB8AC3E}">
        <p14:creationId xmlns:p14="http://schemas.microsoft.com/office/powerpoint/2010/main" val="3300217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1C177F-1C0B-43D7-B2EA-4055C531B7D2}" type="datetimeFigureOut">
              <a:rPr lang="en-GB" smtClean="0"/>
              <a:t>21/06/2024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31F1E1-F48B-4986-8F36-9107FCC87BF3}" type="slidenum">
              <a:rPr lang="en-GB" smtClean="0"/>
              <a:t>‹#›</a:t>
            </a:fld>
            <a:endParaRPr lang="en-GB"/>
          </a:p>
        </p:txBody>
      </p:sp>
    </p:spTree>
    <p:extLst>
      <p:ext uri="{BB962C8B-B14F-4D97-AF65-F5344CB8AC3E}">
        <p14:creationId xmlns:p14="http://schemas.microsoft.com/office/powerpoint/2010/main" val="261756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1C177F-1C0B-43D7-B2EA-4055C531B7D2}" type="datetimeFigureOut">
              <a:rPr lang="en-GB" smtClean="0"/>
              <a:t>21/06/2024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31F1E1-F48B-4986-8F36-9107FCC87BF3}" type="slidenum">
              <a:rPr lang="en-GB" smtClean="0"/>
              <a:t>‹#›</a:t>
            </a:fld>
            <a:endParaRPr lang="en-GB"/>
          </a:p>
        </p:txBody>
      </p:sp>
    </p:spTree>
    <p:extLst>
      <p:ext uri="{BB962C8B-B14F-4D97-AF65-F5344CB8AC3E}">
        <p14:creationId xmlns:p14="http://schemas.microsoft.com/office/powerpoint/2010/main" val="3437161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B1C177F-1C0B-43D7-B2EA-4055C531B7D2}" type="datetimeFigureOut">
              <a:rPr lang="en-GB" smtClean="0"/>
              <a:t>21/06/2024</a:t>
            </a:fld>
            <a:endParaRPr lang="en-GB"/>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231F1E1-F48B-4986-8F36-9107FCC87BF3}" type="slidenum">
              <a:rPr lang="en-GB" smtClean="0"/>
              <a:t>‹#›</a:t>
            </a:fld>
            <a:endParaRPr lang="en-GB"/>
          </a:p>
        </p:txBody>
      </p:sp>
    </p:spTree>
    <p:extLst>
      <p:ext uri="{BB962C8B-B14F-4D97-AF65-F5344CB8AC3E}">
        <p14:creationId xmlns:p14="http://schemas.microsoft.com/office/powerpoint/2010/main" val="323285731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chart" Target="../charts/chart2.xml"/><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chart" Target="../charts/chart4.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chart" Target="../charts/chart1.xml"/><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https://player.vimeo.com/video/587815333?app_id=122963" TargetMode="External"/><Relationship Id="rId5" Type="http://schemas.openxmlformats.org/officeDocument/2006/relationships/image" Target="../media/image53.jpe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education.gov.scot/resources/teacher-digital-skills-toolkit/"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customXml" Target="../ink/ink2.xml"/><Relationship Id="rId7" Type="http://schemas.openxmlformats.org/officeDocument/2006/relationships/image" Target="../media/image830.png"/><Relationship Id="rId2" Type="http://schemas.openxmlformats.org/officeDocument/2006/relationships/notesSlide" Target="../notesSlides/notesSlide41.xml"/><Relationship Id="rId1" Type="http://schemas.openxmlformats.org/officeDocument/2006/relationships/slideLayout" Target="../slideLayouts/slideLayout6.xml"/><Relationship Id="rId9"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830.png"/><Relationship Id="rId4" Type="http://schemas.openxmlformats.org/officeDocument/2006/relationships/customXml" Target="../ink/ink3.xml"/></Relationships>
</file>

<file path=ppt/slides/_rels/slide43.xml.rels><?xml version="1.0" encoding="UTF-8" standalone="yes"?>
<Relationships xmlns="http://schemas.openxmlformats.org/package/2006/relationships"><Relationship Id="rId3" Type="http://schemas.openxmlformats.org/officeDocument/2006/relationships/hyperlink" Target="mailto:h.pote@rhul.ac.uk" TargetMode="External"/><Relationship Id="rId7" Type="http://schemas.openxmlformats.org/officeDocument/2006/relationships/image" Target="../media/image66.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hyperlink" Target="http://www.digitalhealthskills.com/" TargetMode="External"/><Relationship Id="rId4" Type="http://schemas.openxmlformats.org/officeDocument/2006/relationships/hyperlink" Target="https://royalholloway.ac.uk/research-and-teaching/departments-and-schools/psychology/research/sern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igital.nhs.uk/data-and-information/publications/statistical/mental-health-of-children-and-young-people-in-england/2023-wave-4-follow-up"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assets.publishing.service.gov.uk/media/5ca360bee5274a77d479facc/DfE-Education_Technology_Strategy.pdf"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samaritans.org/about-samaritans/media-guidelines/guidance-for-reporting-on-self-harm-and-suicide-content-online/"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ustomXml" Target="../ink/ink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20FF7B-82F3-C1F2-D878-5047135DFB0E}"/>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FCCE6C9E-0931-77C3-3C40-28C37F66F325}"/>
              </a:ext>
            </a:extLst>
          </p:cNvPr>
          <p:cNvSpPr>
            <a:spLocks noGrp="1"/>
          </p:cNvSpPr>
          <p:nvPr>
            <p:ph type="subTitle" idx="1"/>
          </p:nvPr>
        </p:nvSpPr>
        <p:spPr>
          <a:xfrm>
            <a:off x="1303177" y="5196377"/>
            <a:ext cx="10656923" cy="1520506"/>
          </a:xfrm>
        </p:spPr>
        <p:txBody>
          <a:bodyPr>
            <a:normAutofit fontScale="32500" lnSpcReduction="20000"/>
          </a:bodyPr>
          <a:lstStyle/>
          <a:p>
            <a:pPr algn="ctr"/>
            <a:r>
              <a:rPr lang="en-GB" sz="12600" dirty="0">
                <a:latin typeface="Calibri" panose="020F0502020204030204" pitchFamily="34" charset="0"/>
                <a:cs typeface="Calibri" panose="020F0502020204030204" pitchFamily="34" charset="0"/>
              </a:rPr>
              <a:t>Making the most of digital approaches to mental health and wellbeing in schools</a:t>
            </a:r>
          </a:p>
          <a:p>
            <a:pPr algn="ctr"/>
            <a:r>
              <a:rPr lang="en-GB" sz="7400" i="1" dirty="0">
                <a:latin typeface="Calibri" panose="020F0502020204030204" pitchFamily="34" charset="0"/>
                <a:cs typeface="Calibri" panose="020F0502020204030204" pitchFamily="34" charset="0"/>
              </a:rPr>
              <a:t>20</a:t>
            </a:r>
            <a:r>
              <a:rPr lang="en-GB" sz="7400" i="1" baseline="30000" dirty="0">
                <a:latin typeface="Calibri" panose="020F0502020204030204" pitchFamily="34" charset="0"/>
                <a:cs typeface="Calibri" panose="020F0502020204030204" pitchFamily="34" charset="0"/>
              </a:rPr>
              <a:t>th</a:t>
            </a:r>
            <a:r>
              <a:rPr lang="en-GB" sz="7400" i="1" dirty="0">
                <a:latin typeface="Calibri" panose="020F0502020204030204" pitchFamily="34" charset="0"/>
                <a:cs typeface="Calibri" panose="020F0502020204030204" pitchFamily="34" charset="0"/>
              </a:rPr>
              <a:t> June 2024                     </a:t>
            </a:r>
            <a:r>
              <a:rPr lang="en-GB" sz="11100" i="1" dirty="0">
                <a:latin typeface="Calibri" panose="020F0502020204030204" pitchFamily="34" charset="0"/>
                <a:cs typeface="Calibri" panose="020F0502020204030204" pitchFamily="34" charset="0"/>
              </a:rPr>
              <a:t>Professor Helen Pote         </a:t>
            </a:r>
            <a:r>
              <a:rPr lang="en-GB" sz="7400" i="1" dirty="0">
                <a:latin typeface="Calibri" panose="020F0502020204030204" pitchFamily="34" charset="0"/>
                <a:cs typeface="Calibri" panose="020F0502020204030204" pitchFamily="34" charset="0"/>
              </a:rPr>
              <a:t>h.pote@rhul.ac.uk</a:t>
            </a:r>
          </a:p>
        </p:txBody>
      </p:sp>
      <p:pic>
        <p:nvPicPr>
          <p:cNvPr id="4" name="Picture Placeholder 5" descr="Founders_green_grass.jpg">
            <a:extLst>
              <a:ext uri="{FF2B5EF4-FFF2-40B4-BE49-F238E27FC236}">
                <a16:creationId xmlns:a16="http://schemas.microsoft.com/office/drawing/2014/main" id="{2EA59DA6-41DC-A498-4651-B9AC5EEBAFB8}"/>
              </a:ext>
            </a:extLst>
          </p:cNvPr>
          <p:cNvPicPr>
            <a:picLocks noGrp="1" noChangeAspect="1"/>
          </p:cNvPicPr>
          <p:nvPr>
            <p:ph type="pic" sz="quarter" idx="4294967295"/>
          </p:nvPr>
        </p:nvPicPr>
        <p:blipFill rotWithShape="1">
          <a:blip r:embed="rId3" cstate="email"/>
          <a:srcRect/>
          <a:stretch/>
        </p:blipFill>
        <p:spPr>
          <a:xfrm>
            <a:off x="-1588" y="-125413"/>
            <a:ext cx="12193588" cy="5129213"/>
          </a:xfrm>
        </p:spPr>
      </p:pic>
      <p:pic>
        <p:nvPicPr>
          <p:cNvPr id="5" name="Picture 6">
            <a:extLst>
              <a:ext uri="{FF2B5EF4-FFF2-40B4-BE49-F238E27FC236}">
                <a16:creationId xmlns:a16="http://schemas.microsoft.com/office/drawing/2014/main" id="{987C7BC0-5A00-8054-5708-C179886241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30870" y="0"/>
            <a:ext cx="2761129" cy="137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erson with long blonde hair&#10;&#10;Description automatically generated">
            <a:extLst>
              <a:ext uri="{FF2B5EF4-FFF2-40B4-BE49-F238E27FC236}">
                <a16:creationId xmlns:a16="http://schemas.microsoft.com/office/drawing/2014/main" id="{6355BFF5-D6CA-72C4-B28B-7FCB37D7164E}"/>
              </a:ext>
            </a:extLst>
          </p:cNvPr>
          <p:cNvPicPr>
            <a:picLocks noChangeAspect="1"/>
          </p:cNvPicPr>
          <p:nvPr/>
        </p:nvPicPr>
        <p:blipFill>
          <a:blip r:embed="rId5"/>
          <a:stretch>
            <a:fillRect/>
          </a:stretch>
        </p:blipFill>
        <p:spPr>
          <a:xfrm>
            <a:off x="0" y="5004130"/>
            <a:ext cx="1303177" cy="1853870"/>
          </a:xfrm>
          <a:prstGeom prst="rect">
            <a:avLst/>
          </a:prstGeom>
        </p:spPr>
      </p:pic>
      <p:sp>
        <p:nvSpPr>
          <p:cNvPr id="2" name="Lightning Bolt 1" descr="-">
            <a:extLst>
              <a:ext uri="{FF2B5EF4-FFF2-40B4-BE49-F238E27FC236}">
                <a16:creationId xmlns:a16="http://schemas.microsoft.com/office/drawing/2014/main" id="{18BE109C-E76D-7247-7B15-C7FC00C5AB78}"/>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CD3FB82B-C3C2-D6BB-566E-0281181AEC03}"/>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people in a circle&#10;&#10;Description automatically generated">
            <a:extLst>
              <a:ext uri="{FF2B5EF4-FFF2-40B4-BE49-F238E27FC236}">
                <a16:creationId xmlns:a16="http://schemas.microsoft.com/office/drawing/2014/main" id="{19ED9CF0-5BB7-B1D6-7DA0-2A483AF72D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262" y="0"/>
            <a:ext cx="1685925" cy="1009650"/>
          </a:xfrm>
          <a:prstGeom prst="rect">
            <a:avLst/>
          </a:prstGeom>
          <a:solidFill>
            <a:schemeClr val="tx1"/>
          </a:solidFill>
          <a:ln>
            <a:solidFill>
              <a:schemeClr val="bg1"/>
            </a:solidFill>
          </a:ln>
        </p:spPr>
      </p:pic>
    </p:spTree>
    <p:extLst>
      <p:ext uri="{BB962C8B-B14F-4D97-AF65-F5344CB8AC3E}">
        <p14:creationId xmlns:p14="http://schemas.microsoft.com/office/powerpoint/2010/main" val="4208054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3ADB6-C1BD-E421-6373-0EA17444668B}"/>
              </a:ext>
            </a:extLst>
          </p:cNvPr>
          <p:cNvSpPr>
            <a:spLocks noGrp="1"/>
          </p:cNvSpPr>
          <p:nvPr>
            <p:ph type="title"/>
          </p:nvPr>
        </p:nvSpPr>
        <p:spPr/>
        <p:txBody>
          <a:bodyPr/>
          <a:lstStyle/>
          <a:p>
            <a:r>
              <a:rPr lang="en-GB" dirty="0"/>
              <a:t>What does mental health support in schools look like?</a:t>
            </a:r>
          </a:p>
        </p:txBody>
      </p:sp>
      <p:graphicFrame>
        <p:nvGraphicFramePr>
          <p:cNvPr id="4" name="Content Placeholder 3">
            <a:extLst>
              <a:ext uri="{FF2B5EF4-FFF2-40B4-BE49-F238E27FC236}">
                <a16:creationId xmlns:a16="http://schemas.microsoft.com/office/drawing/2014/main" id="{E29933D2-2C74-41BC-30DE-EE6E48B56C7D}"/>
              </a:ext>
            </a:extLst>
          </p:cNvPr>
          <p:cNvGraphicFramePr>
            <a:graphicFrameLocks noGrp="1"/>
          </p:cNvGraphicFramePr>
          <p:nvPr>
            <p:ph idx="1"/>
            <p:extLst>
              <p:ext uri="{D42A27DB-BD31-4B8C-83A1-F6EECF244321}">
                <p14:modId xmlns:p14="http://schemas.microsoft.com/office/powerpoint/2010/main" val="3026196636"/>
              </p:ext>
            </p:extLst>
          </p:nvPr>
        </p:nvGraphicFramePr>
        <p:xfrm>
          <a:off x="681038" y="2336800"/>
          <a:ext cx="9613900"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5350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156A-DFBD-6EDC-ED0B-5208B4A3EED2}"/>
              </a:ext>
            </a:extLst>
          </p:cNvPr>
          <p:cNvSpPr>
            <a:spLocks noGrp="1"/>
          </p:cNvSpPr>
          <p:nvPr>
            <p:ph type="title"/>
          </p:nvPr>
        </p:nvSpPr>
        <p:spPr/>
        <p:txBody>
          <a:bodyPr/>
          <a:lstStyle/>
          <a:p>
            <a:r>
              <a:rPr lang="en-GB" dirty="0"/>
              <a:t>Anxiety that technology is bad </a:t>
            </a:r>
            <a:br>
              <a:rPr lang="en-GB" dirty="0"/>
            </a:br>
            <a:r>
              <a:rPr lang="en-GB" dirty="0"/>
              <a:t>for kids is not new…</a:t>
            </a:r>
          </a:p>
        </p:txBody>
      </p:sp>
      <p:sp>
        <p:nvSpPr>
          <p:cNvPr id="3" name="Content Placeholder 2">
            <a:extLst>
              <a:ext uri="{FF2B5EF4-FFF2-40B4-BE49-F238E27FC236}">
                <a16:creationId xmlns:a16="http://schemas.microsoft.com/office/drawing/2014/main" id="{4F673D0D-5DE3-3C2C-710C-F6777D0418D6}"/>
              </a:ext>
            </a:extLst>
          </p:cNvPr>
          <p:cNvSpPr>
            <a:spLocks noGrp="1"/>
          </p:cNvSpPr>
          <p:nvPr>
            <p:ph idx="1"/>
          </p:nvPr>
        </p:nvSpPr>
        <p:spPr/>
        <p:txBody>
          <a:bodyPr/>
          <a:lstStyle/>
          <a:p>
            <a:r>
              <a:rPr lang="en-GB" dirty="0"/>
              <a:t>Calculators</a:t>
            </a:r>
          </a:p>
          <a:p>
            <a:r>
              <a:rPr lang="en-GB" dirty="0"/>
              <a:t>TV</a:t>
            </a:r>
          </a:p>
          <a:p>
            <a:r>
              <a:rPr lang="en-GB" dirty="0" err="1"/>
              <a:t>Ebooks</a:t>
            </a:r>
            <a:r>
              <a:rPr lang="en-GB" dirty="0"/>
              <a:t> </a:t>
            </a:r>
          </a:p>
          <a:p>
            <a:r>
              <a:rPr lang="en-GB" dirty="0"/>
              <a:t>Computers</a:t>
            </a:r>
          </a:p>
          <a:p>
            <a:r>
              <a:rPr lang="en-GB" dirty="0"/>
              <a:t>Phones</a:t>
            </a:r>
          </a:p>
          <a:p>
            <a:r>
              <a:rPr lang="en-GB" dirty="0"/>
              <a:t>AI</a:t>
            </a:r>
          </a:p>
        </p:txBody>
      </p:sp>
      <p:pic>
        <p:nvPicPr>
          <p:cNvPr id="5" name="Picture 4">
            <a:extLst>
              <a:ext uri="{FF2B5EF4-FFF2-40B4-BE49-F238E27FC236}">
                <a16:creationId xmlns:a16="http://schemas.microsoft.com/office/drawing/2014/main" id="{D3A55E0C-F2CB-F6CB-810D-ABD38B276DDF}"/>
              </a:ext>
            </a:extLst>
          </p:cNvPr>
          <p:cNvPicPr>
            <a:picLocks noChangeAspect="1"/>
          </p:cNvPicPr>
          <p:nvPr/>
        </p:nvPicPr>
        <p:blipFill>
          <a:blip r:embed="rId3"/>
          <a:stretch>
            <a:fillRect/>
          </a:stretch>
        </p:blipFill>
        <p:spPr>
          <a:xfrm>
            <a:off x="8525316" y="122681"/>
            <a:ext cx="2979784" cy="4802371"/>
          </a:xfrm>
          <a:prstGeom prst="rect">
            <a:avLst/>
          </a:prstGeom>
          <a:ln w="6350">
            <a:solidFill>
              <a:schemeClr val="tx1"/>
            </a:solidFill>
          </a:ln>
        </p:spPr>
      </p:pic>
      <p:pic>
        <p:nvPicPr>
          <p:cNvPr id="7" name="Picture 6">
            <a:extLst>
              <a:ext uri="{FF2B5EF4-FFF2-40B4-BE49-F238E27FC236}">
                <a16:creationId xmlns:a16="http://schemas.microsoft.com/office/drawing/2014/main" id="{31365DF7-CFE3-C4DA-DC21-079370D00D1E}"/>
              </a:ext>
            </a:extLst>
          </p:cNvPr>
          <p:cNvPicPr>
            <a:picLocks noChangeAspect="1"/>
          </p:cNvPicPr>
          <p:nvPr/>
        </p:nvPicPr>
        <p:blipFill>
          <a:blip r:embed="rId4"/>
          <a:stretch>
            <a:fillRect/>
          </a:stretch>
        </p:blipFill>
        <p:spPr>
          <a:xfrm>
            <a:off x="5347937" y="1825625"/>
            <a:ext cx="3177379" cy="4010025"/>
          </a:xfrm>
          <a:prstGeom prst="rect">
            <a:avLst/>
          </a:prstGeom>
          <a:ln w="6350">
            <a:solidFill>
              <a:schemeClr val="tx1"/>
            </a:solidFill>
          </a:ln>
        </p:spPr>
      </p:pic>
      <p:pic>
        <p:nvPicPr>
          <p:cNvPr id="11" name="Picture 10">
            <a:extLst>
              <a:ext uri="{FF2B5EF4-FFF2-40B4-BE49-F238E27FC236}">
                <a16:creationId xmlns:a16="http://schemas.microsoft.com/office/drawing/2014/main" id="{497AC85A-D9AE-E884-C4B8-E82702B0B5F2}"/>
              </a:ext>
            </a:extLst>
          </p:cNvPr>
          <p:cNvPicPr>
            <a:picLocks noChangeAspect="1"/>
          </p:cNvPicPr>
          <p:nvPr/>
        </p:nvPicPr>
        <p:blipFill>
          <a:blip r:embed="rId5"/>
          <a:stretch>
            <a:fillRect/>
          </a:stretch>
        </p:blipFill>
        <p:spPr>
          <a:xfrm>
            <a:off x="8890877" y="2835217"/>
            <a:ext cx="3177379" cy="3900102"/>
          </a:xfrm>
          <a:prstGeom prst="rect">
            <a:avLst/>
          </a:prstGeom>
          <a:ln w="6350">
            <a:solidFill>
              <a:schemeClr val="tx1"/>
            </a:solidFill>
          </a:ln>
        </p:spPr>
      </p:pic>
      <p:pic>
        <p:nvPicPr>
          <p:cNvPr id="13" name="Picture 12">
            <a:extLst>
              <a:ext uri="{FF2B5EF4-FFF2-40B4-BE49-F238E27FC236}">
                <a16:creationId xmlns:a16="http://schemas.microsoft.com/office/drawing/2014/main" id="{319614BA-FDBE-8FAB-7F76-5B7A3AD8A5D7}"/>
              </a:ext>
            </a:extLst>
          </p:cNvPr>
          <p:cNvPicPr>
            <a:picLocks noChangeAspect="1"/>
          </p:cNvPicPr>
          <p:nvPr/>
        </p:nvPicPr>
        <p:blipFill>
          <a:blip r:embed="rId6"/>
          <a:stretch>
            <a:fillRect/>
          </a:stretch>
        </p:blipFill>
        <p:spPr>
          <a:xfrm>
            <a:off x="2695465" y="3920213"/>
            <a:ext cx="2783627" cy="2815106"/>
          </a:xfrm>
          <a:prstGeom prst="rect">
            <a:avLst/>
          </a:prstGeom>
          <a:ln w="6350">
            <a:solidFill>
              <a:schemeClr val="tx1"/>
            </a:solidFill>
          </a:ln>
        </p:spPr>
      </p:pic>
      <p:pic>
        <p:nvPicPr>
          <p:cNvPr id="6" name="Picture 5">
            <a:extLst>
              <a:ext uri="{FF2B5EF4-FFF2-40B4-BE49-F238E27FC236}">
                <a16:creationId xmlns:a16="http://schemas.microsoft.com/office/drawing/2014/main" id="{D408E2A1-4D1B-25C7-A294-ABC0478B5447}"/>
              </a:ext>
            </a:extLst>
          </p:cNvPr>
          <p:cNvPicPr>
            <a:picLocks noChangeAspect="1"/>
          </p:cNvPicPr>
          <p:nvPr/>
        </p:nvPicPr>
        <p:blipFill>
          <a:blip r:embed="rId7"/>
          <a:stretch>
            <a:fillRect/>
          </a:stretch>
        </p:blipFill>
        <p:spPr>
          <a:xfrm>
            <a:off x="5173466" y="4304475"/>
            <a:ext cx="4314754" cy="2253622"/>
          </a:xfrm>
          <a:prstGeom prst="rect">
            <a:avLst/>
          </a:prstGeom>
          <a:ln w="6350">
            <a:solidFill>
              <a:schemeClr val="tx1"/>
            </a:solidFill>
          </a:ln>
        </p:spPr>
      </p:pic>
    </p:spTree>
    <p:extLst>
      <p:ext uri="{BB962C8B-B14F-4D97-AF65-F5344CB8AC3E}">
        <p14:creationId xmlns:p14="http://schemas.microsoft.com/office/powerpoint/2010/main" val="462801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0EC6F-3A27-897A-E178-9C8E7E90B077}"/>
              </a:ext>
            </a:extLst>
          </p:cNvPr>
          <p:cNvSpPr>
            <a:spLocks noGrp="1"/>
          </p:cNvSpPr>
          <p:nvPr>
            <p:ph type="title"/>
          </p:nvPr>
        </p:nvSpPr>
        <p:spPr/>
        <p:txBody>
          <a:bodyPr/>
          <a:lstStyle/>
          <a:p>
            <a:pPr algn="ctr"/>
            <a:r>
              <a:rPr lang="en-GB" dirty="0"/>
              <a:t>Youth Digital access – phones and online </a:t>
            </a:r>
            <a:br>
              <a:rPr lang="en-GB" dirty="0"/>
            </a:br>
            <a:r>
              <a:rPr lang="en-GB" sz="2400" dirty="0"/>
              <a:t>Ofcom 2024</a:t>
            </a:r>
          </a:p>
        </p:txBody>
      </p:sp>
      <p:pic>
        <p:nvPicPr>
          <p:cNvPr id="5" name="Content Placeholder 4">
            <a:extLst>
              <a:ext uri="{FF2B5EF4-FFF2-40B4-BE49-F238E27FC236}">
                <a16:creationId xmlns:a16="http://schemas.microsoft.com/office/drawing/2014/main" id="{49FA3A55-333D-4496-A12F-51AECA0B9455}"/>
              </a:ext>
            </a:extLst>
          </p:cNvPr>
          <p:cNvPicPr>
            <a:picLocks noGrp="1" noChangeAspect="1"/>
          </p:cNvPicPr>
          <p:nvPr>
            <p:ph idx="1"/>
          </p:nvPr>
        </p:nvPicPr>
        <p:blipFill>
          <a:blip r:embed="rId3"/>
          <a:stretch>
            <a:fillRect/>
          </a:stretch>
        </p:blipFill>
        <p:spPr>
          <a:xfrm>
            <a:off x="316151" y="1690688"/>
            <a:ext cx="11559697" cy="2629694"/>
          </a:xfrm>
        </p:spPr>
      </p:pic>
      <p:pic>
        <p:nvPicPr>
          <p:cNvPr id="7" name="Picture 6">
            <a:extLst>
              <a:ext uri="{FF2B5EF4-FFF2-40B4-BE49-F238E27FC236}">
                <a16:creationId xmlns:a16="http://schemas.microsoft.com/office/drawing/2014/main" id="{91D8C1D9-C7F0-4A7A-A297-5A7F336935F0}"/>
              </a:ext>
            </a:extLst>
          </p:cNvPr>
          <p:cNvPicPr>
            <a:picLocks noChangeAspect="1"/>
          </p:cNvPicPr>
          <p:nvPr/>
        </p:nvPicPr>
        <p:blipFill>
          <a:blip r:embed="rId4"/>
          <a:stretch>
            <a:fillRect/>
          </a:stretch>
        </p:blipFill>
        <p:spPr>
          <a:xfrm>
            <a:off x="498764" y="4385104"/>
            <a:ext cx="11180617" cy="2413996"/>
          </a:xfrm>
          <a:prstGeom prst="rect">
            <a:avLst/>
          </a:prstGeom>
        </p:spPr>
      </p:pic>
    </p:spTree>
    <p:extLst>
      <p:ext uri="{BB962C8B-B14F-4D97-AF65-F5344CB8AC3E}">
        <p14:creationId xmlns:p14="http://schemas.microsoft.com/office/powerpoint/2010/main" val="399108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97B70-D21A-B091-4AE4-31D8B59B03A5}"/>
              </a:ext>
            </a:extLst>
          </p:cNvPr>
          <p:cNvSpPr>
            <a:spLocks noGrp="1"/>
          </p:cNvSpPr>
          <p:nvPr>
            <p:ph type="title"/>
          </p:nvPr>
        </p:nvSpPr>
        <p:spPr>
          <a:xfrm>
            <a:off x="680321" y="753228"/>
            <a:ext cx="9613861" cy="1080938"/>
          </a:xfrm>
        </p:spPr>
        <p:txBody>
          <a:bodyPr/>
          <a:lstStyle/>
          <a:p>
            <a:r>
              <a:rPr lang="en-GB" dirty="0"/>
              <a:t>Harnessing the power of digital for mental health in schools</a:t>
            </a:r>
          </a:p>
        </p:txBody>
      </p:sp>
      <p:sp>
        <p:nvSpPr>
          <p:cNvPr id="3" name="Content Placeholder 2">
            <a:extLst>
              <a:ext uri="{FF2B5EF4-FFF2-40B4-BE49-F238E27FC236}">
                <a16:creationId xmlns:a16="http://schemas.microsoft.com/office/drawing/2014/main" id="{03FB323E-545E-7ECD-450F-DD7ACC143F67}"/>
              </a:ext>
            </a:extLst>
          </p:cNvPr>
          <p:cNvSpPr>
            <a:spLocks noGrp="1"/>
          </p:cNvSpPr>
          <p:nvPr>
            <p:ph idx="1"/>
          </p:nvPr>
        </p:nvSpPr>
        <p:spPr>
          <a:xfrm>
            <a:off x="680321" y="2336873"/>
            <a:ext cx="9613861" cy="3599316"/>
          </a:xfrm>
        </p:spPr>
        <p:txBody>
          <a:bodyPr>
            <a:normAutofit fontScale="92500" lnSpcReduction="20000"/>
          </a:bodyPr>
          <a:lstStyle/>
          <a:p>
            <a:r>
              <a:rPr lang="en-GB" dirty="0"/>
              <a:t>We cannot ignore it - Digital influences are an important part of a child’s ecosystem/culture</a:t>
            </a:r>
          </a:p>
          <a:p>
            <a:r>
              <a:rPr lang="en-GB" dirty="0"/>
              <a:t>It influences their developmental, educational and health outcomes</a:t>
            </a:r>
          </a:p>
          <a:p>
            <a:r>
              <a:rPr lang="en-GB" dirty="0"/>
              <a:t>Could be a more engaging way to improve mental health</a:t>
            </a:r>
          </a:p>
          <a:p>
            <a:r>
              <a:rPr lang="en-GB" dirty="0"/>
              <a:t>Offers teachers evidence-based wellbeing information / interventions</a:t>
            </a:r>
          </a:p>
          <a:p>
            <a:r>
              <a:rPr lang="en-GB" dirty="0"/>
              <a:t>Offers easy opportunities for monitoring wellbeing outcomes</a:t>
            </a:r>
          </a:p>
          <a:p>
            <a:r>
              <a:rPr lang="en-GB" dirty="0"/>
              <a:t>What if we used technology for good</a:t>
            </a:r>
          </a:p>
          <a:p>
            <a:pPr lvl="1"/>
            <a:r>
              <a:rPr lang="en-GB" dirty="0"/>
              <a:t>Apps</a:t>
            </a:r>
          </a:p>
          <a:p>
            <a:pPr lvl="1"/>
            <a:r>
              <a:rPr lang="en-GB" dirty="0"/>
              <a:t>Psycho-education and </a:t>
            </a:r>
            <a:r>
              <a:rPr lang="en-GB" dirty="0" err="1"/>
              <a:t>elearning</a:t>
            </a:r>
            <a:endParaRPr lang="en-GB" dirty="0"/>
          </a:p>
          <a:p>
            <a:pPr lvl="1"/>
            <a:r>
              <a:rPr lang="en-GB" dirty="0"/>
              <a:t>Simulation</a:t>
            </a:r>
          </a:p>
          <a:p>
            <a:pPr lvl="1"/>
            <a:r>
              <a:rPr lang="en-GB" dirty="0"/>
              <a:t>Serious games</a:t>
            </a:r>
          </a:p>
        </p:txBody>
      </p:sp>
    </p:spTree>
    <p:extLst>
      <p:ext uri="{BB962C8B-B14F-4D97-AF65-F5344CB8AC3E}">
        <p14:creationId xmlns:p14="http://schemas.microsoft.com/office/powerpoint/2010/main" val="1588304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2C85-D527-46DE-8290-ACE1E98EBED6}"/>
              </a:ext>
            </a:extLst>
          </p:cNvPr>
          <p:cNvSpPr>
            <a:spLocks noGrp="1"/>
          </p:cNvSpPr>
          <p:nvPr>
            <p:ph type="title"/>
          </p:nvPr>
        </p:nvSpPr>
        <p:spPr>
          <a:xfrm>
            <a:off x="680321" y="753228"/>
            <a:ext cx="11511679" cy="1080938"/>
          </a:xfrm>
        </p:spPr>
        <p:txBody>
          <a:bodyPr/>
          <a:lstStyle/>
          <a:p>
            <a:r>
              <a:rPr lang="en-GB" dirty="0"/>
              <a:t>What is digital mental health approach?              </a:t>
            </a:r>
            <a:r>
              <a:rPr lang="en-GB" sz="2400" dirty="0">
                <a:solidFill>
                  <a:schemeClr val="bg1"/>
                </a:solidFill>
              </a:rPr>
              <a:t>eHealth</a:t>
            </a:r>
          </a:p>
        </p:txBody>
      </p:sp>
      <p:sp>
        <p:nvSpPr>
          <p:cNvPr id="6" name="Content Placeholder 5">
            <a:extLst>
              <a:ext uri="{FF2B5EF4-FFF2-40B4-BE49-F238E27FC236}">
                <a16:creationId xmlns:a16="http://schemas.microsoft.com/office/drawing/2014/main" id="{2D5B04FC-E32A-4BD1-8630-DCE29B821A92}"/>
              </a:ext>
            </a:extLst>
          </p:cNvPr>
          <p:cNvSpPr>
            <a:spLocks noGrp="1"/>
          </p:cNvSpPr>
          <p:nvPr>
            <p:ph idx="1"/>
          </p:nvPr>
        </p:nvSpPr>
        <p:spPr>
          <a:xfrm>
            <a:off x="680321" y="2336873"/>
            <a:ext cx="10478217" cy="3599316"/>
          </a:xfrm>
        </p:spPr>
        <p:txBody>
          <a:bodyPr>
            <a:normAutofit fontScale="92500" lnSpcReduction="20000"/>
          </a:bodyPr>
          <a:lstStyle/>
          <a:p>
            <a:pPr marL="0" marR="0" lvl="0" indent="0" algn="l" defTabSz="914400" rtl="0" eaLnBrk="1" fontAlgn="base" latinLnBrk="0" hangingPunct="1">
              <a:lnSpc>
                <a:spcPct val="100000"/>
              </a:lnSpc>
              <a:spcBef>
                <a:spcPct val="20000"/>
              </a:spcBef>
              <a:spcAft>
                <a:spcPts val="1000"/>
              </a:spcAft>
              <a:buClrTx/>
              <a:buSzPct val="65000"/>
              <a:buFontTx/>
              <a:buNone/>
              <a:tabLst/>
              <a:defRPr/>
            </a:pPr>
            <a:endParaRPr kumimoji="0" lang="en-US" altLang="en-US" sz="3600" b="0" i="0" u="none" strike="noStrike" kern="1200" cap="none" spc="0" normalizeH="0" baseline="0" noProof="0" dirty="0">
              <a:ln>
                <a:noFill/>
              </a:ln>
              <a:solidFill>
                <a:srgbClr val="CF6029"/>
              </a:solidFill>
              <a:effectLst/>
              <a:uLnTx/>
              <a:uFillTx/>
              <a:latin typeface="Times"/>
              <a:ea typeface="+mn-ea"/>
              <a:cs typeface="Times"/>
            </a:endParaRPr>
          </a:p>
          <a:p>
            <a:pPr marL="9525" marR="0" lvl="0" indent="0" algn="ctr" defTabSz="914400" rtl="0" eaLnBrk="1" fontAlgn="base" latinLnBrk="0" hangingPunct="1">
              <a:lnSpc>
                <a:spcPct val="100000"/>
              </a:lnSpc>
              <a:spcBef>
                <a:spcPct val="0"/>
              </a:spcBef>
              <a:spcAft>
                <a:spcPts val="500"/>
              </a:spcAft>
              <a:buClr>
                <a:srgbClr val="CF6029"/>
              </a:buClr>
              <a:buSzPct val="90000"/>
              <a:buFontTx/>
              <a:buNone/>
              <a:tabLst/>
              <a:defRPr/>
            </a:pPr>
            <a:r>
              <a:rPr kumimoji="0" lang="en-GB" sz="4000" b="0" i="1" u="none" strike="noStrike" kern="1200" cap="none" spc="0" normalizeH="0" baseline="0" noProof="0" dirty="0">
                <a:ln>
                  <a:noFill/>
                </a:ln>
                <a:effectLst/>
                <a:uLnTx/>
                <a:uFillTx/>
                <a:latin typeface="Trebuchet MS"/>
                <a:ea typeface="+mn-ea"/>
                <a:cs typeface="+mn-cs"/>
              </a:rPr>
              <a:t>“A psychological digital approach is any practice which uses health technologies to enhance our work with organisations, networks, families, couples and individuals, to improve wellbeing”</a:t>
            </a:r>
          </a:p>
          <a:p>
            <a:pPr marL="9525" marR="0" lvl="0" indent="0" algn="ctr" defTabSz="914400" rtl="0" eaLnBrk="1" fontAlgn="base" latinLnBrk="0" hangingPunct="1">
              <a:lnSpc>
                <a:spcPct val="100000"/>
              </a:lnSpc>
              <a:spcBef>
                <a:spcPct val="0"/>
              </a:spcBef>
              <a:spcAft>
                <a:spcPts val="500"/>
              </a:spcAft>
              <a:buClr>
                <a:srgbClr val="CF6029"/>
              </a:buClr>
              <a:buSzPct val="90000"/>
              <a:buFontTx/>
              <a:buNone/>
              <a:tabLst/>
              <a:defRPr/>
            </a:pPr>
            <a:r>
              <a:rPr kumimoji="0" lang="en-GB" sz="4000" b="0" i="1" u="none" strike="noStrike" kern="1200" cap="none" spc="0" normalizeH="0" baseline="0" noProof="0" dirty="0">
                <a:ln>
                  <a:noFill/>
                </a:ln>
                <a:effectLst/>
                <a:uLnTx/>
                <a:uFillTx/>
                <a:latin typeface="Trebuchet MS"/>
                <a:ea typeface="+mn-ea"/>
                <a:cs typeface="+mn-cs"/>
              </a:rPr>
              <a:t> </a:t>
            </a:r>
            <a:r>
              <a:rPr kumimoji="0" lang="en-GB" sz="2400" b="0" i="1" u="none" strike="noStrike" kern="1200" cap="none" spc="0" normalizeH="0" baseline="0" noProof="0" dirty="0">
                <a:ln>
                  <a:noFill/>
                </a:ln>
                <a:effectLst/>
                <a:uLnTx/>
                <a:uFillTx/>
                <a:latin typeface="Trebuchet MS"/>
                <a:ea typeface="+mn-ea"/>
                <a:cs typeface="+mn-cs"/>
              </a:rPr>
              <a:t>Burbach &amp; Pote (2021)</a:t>
            </a:r>
            <a:endParaRPr kumimoji="0" lang="en-US" altLang="en-US" sz="2400" b="0" i="0" u="none" strike="noStrike" kern="1200" cap="none" spc="0" normalizeH="0" baseline="0" noProof="0" dirty="0">
              <a:ln>
                <a:noFill/>
              </a:ln>
              <a:effectLst/>
              <a:uLnTx/>
              <a:uFillTx/>
              <a:latin typeface="Trebuchet MS"/>
              <a:ea typeface="Arial" charset="0"/>
              <a:cs typeface="Arial" charset="0"/>
            </a:endParaRPr>
          </a:p>
          <a:p>
            <a:endParaRPr lang="en-GB" dirty="0"/>
          </a:p>
        </p:txBody>
      </p:sp>
      <p:pic>
        <p:nvPicPr>
          <p:cNvPr id="3" name="Picture 2">
            <a:extLst>
              <a:ext uri="{FF2B5EF4-FFF2-40B4-BE49-F238E27FC236}">
                <a16:creationId xmlns:a16="http://schemas.microsoft.com/office/drawing/2014/main" id="{528BE4F8-4B7F-0D21-7FB1-510FD25C1482}"/>
              </a:ext>
            </a:extLst>
          </p:cNvPr>
          <p:cNvPicPr>
            <a:picLocks noChangeAspect="1"/>
          </p:cNvPicPr>
          <p:nvPr/>
        </p:nvPicPr>
        <p:blipFill>
          <a:blip r:embed="rId3"/>
          <a:stretch>
            <a:fillRect/>
          </a:stretch>
        </p:blipFill>
        <p:spPr>
          <a:xfrm>
            <a:off x="10362604" y="4461902"/>
            <a:ext cx="1591868" cy="2238936"/>
          </a:xfrm>
          <a:prstGeom prst="rect">
            <a:avLst/>
          </a:prstGeom>
        </p:spPr>
      </p:pic>
    </p:spTree>
    <p:extLst>
      <p:ext uri="{BB962C8B-B14F-4D97-AF65-F5344CB8AC3E}">
        <p14:creationId xmlns:p14="http://schemas.microsoft.com/office/powerpoint/2010/main" val="28193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484C-FED3-4229-A47F-67A7D2E3BEBC}"/>
              </a:ext>
            </a:extLst>
          </p:cNvPr>
          <p:cNvSpPr>
            <a:spLocks noGrp="1"/>
          </p:cNvSpPr>
          <p:nvPr>
            <p:ph type="title"/>
          </p:nvPr>
        </p:nvSpPr>
        <p:spPr>
          <a:xfrm>
            <a:off x="680321" y="753228"/>
            <a:ext cx="11392617" cy="1080938"/>
          </a:xfrm>
        </p:spPr>
        <p:txBody>
          <a:bodyPr/>
          <a:lstStyle/>
          <a:p>
            <a:r>
              <a:rPr lang="en-GB" dirty="0"/>
              <a:t>What is an education technology approach?        </a:t>
            </a:r>
            <a:r>
              <a:rPr lang="en-GB" sz="2800" dirty="0">
                <a:solidFill>
                  <a:schemeClr val="bg1"/>
                </a:solidFill>
              </a:rPr>
              <a:t>EdTech</a:t>
            </a:r>
          </a:p>
        </p:txBody>
      </p:sp>
      <p:sp>
        <p:nvSpPr>
          <p:cNvPr id="3" name="Content Placeholder 2">
            <a:extLst>
              <a:ext uri="{FF2B5EF4-FFF2-40B4-BE49-F238E27FC236}">
                <a16:creationId xmlns:a16="http://schemas.microsoft.com/office/drawing/2014/main" id="{D5CA496D-2A94-47DA-BCD2-630EC4131A1B}"/>
              </a:ext>
            </a:extLst>
          </p:cNvPr>
          <p:cNvSpPr>
            <a:spLocks noGrp="1"/>
          </p:cNvSpPr>
          <p:nvPr>
            <p:ph idx="1"/>
          </p:nvPr>
        </p:nvSpPr>
        <p:spPr>
          <a:xfrm>
            <a:off x="571501" y="2322584"/>
            <a:ext cx="9472612" cy="3782187"/>
          </a:xfrm>
        </p:spPr>
        <p:txBody>
          <a:bodyPr>
            <a:noAutofit/>
          </a:bodyPr>
          <a:lstStyle/>
          <a:p>
            <a:pPr marL="0" indent="0">
              <a:buNone/>
            </a:pPr>
            <a:r>
              <a:rPr lang="en-GB" sz="2800" i="1" dirty="0"/>
              <a:t>“The practice of using technology to support teaching and the effective day-to-day management of education institutions. It includes hardware (such as tablets, laptops or other digital devices), and digital resources, software and services that help aid teaching, meet specific needs, and help the daily running of education institutions (such as management information systems, information sharing platforms and communication tools).”</a:t>
            </a:r>
          </a:p>
          <a:p>
            <a:pPr marL="0" indent="0" algn="r">
              <a:buNone/>
            </a:pPr>
            <a:r>
              <a:rPr lang="en-GB" sz="2000" dirty="0"/>
              <a:t>DfE, 2019</a:t>
            </a:r>
          </a:p>
        </p:txBody>
      </p:sp>
      <p:pic>
        <p:nvPicPr>
          <p:cNvPr id="4" name="Picture 3">
            <a:extLst>
              <a:ext uri="{FF2B5EF4-FFF2-40B4-BE49-F238E27FC236}">
                <a16:creationId xmlns:a16="http://schemas.microsoft.com/office/drawing/2014/main" id="{EC8C8DF0-599B-02F9-621B-8B04E24E26EC}"/>
              </a:ext>
            </a:extLst>
          </p:cNvPr>
          <p:cNvPicPr>
            <a:picLocks noChangeAspect="1"/>
          </p:cNvPicPr>
          <p:nvPr/>
        </p:nvPicPr>
        <p:blipFill>
          <a:blip r:embed="rId3"/>
          <a:stretch>
            <a:fillRect/>
          </a:stretch>
        </p:blipFill>
        <p:spPr>
          <a:xfrm>
            <a:off x="10332350" y="4095021"/>
            <a:ext cx="1740588" cy="2577241"/>
          </a:xfrm>
          <a:prstGeom prst="rect">
            <a:avLst/>
          </a:prstGeom>
        </p:spPr>
      </p:pic>
    </p:spTree>
    <p:extLst>
      <p:ext uri="{BB962C8B-B14F-4D97-AF65-F5344CB8AC3E}">
        <p14:creationId xmlns:p14="http://schemas.microsoft.com/office/powerpoint/2010/main" val="562821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3BE50-2A7E-8568-DFBA-6AD440959389}"/>
              </a:ext>
            </a:extLst>
          </p:cNvPr>
          <p:cNvSpPr>
            <a:spLocks noGrp="1"/>
          </p:cNvSpPr>
          <p:nvPr>
            <p:ph type="title"/>
          </p:nvPr>
        </p:nvSpPr>
        <p:spPr/>
        <p:txBody>
          <a:bodyPr/>
          <a:lstStyle/>
          <a:p>
            <a:r>
              <a:rPr lang="en-GB" dirty="0"/>
              <a:t>A Fortuitous Invitation: Hackathon</a:t>
            </a:r>
          </a:p>
        </p:txBody>
      </p:sp>
      <p:pic>
        <p:nvPicPr>
          <p:cNvPr id="7" name="Content Placeholder 6">
            <a:extLst>
              <a:ext uri="{FF2B5EF4-FFF2-40B4-BE49-F238E27FC236}">
                <a16:creationId xmlns:a16="http://schemas.microsoft.com/office/drawing/2014/main" id="{737DD030-4150-458C-0167-B384DEAE059B}"/>
              </a:ext>
            </a:extLst>
          </p:cNvPr>
          <p:cNvPicPr>
            <a:picLocks noGrp="1" noChangeAspect="1"/>
          </p:cNvPicPr>
          <p:nvPr>
            <p:ph idx="1"/>
          </p:nvPr>
        </p:nvPicPr>
        <p:blipFill>
          <a:blip r:embed="rId3"/>
          <a:stretch>
            <a:fillRect/>
          </a:stretch>
        </p:blipFill>
        <p:spPr>
          <a:xfrm>
            <a:off x="5345209" y="2322513"/>
            <a:ext cx="3534083" cy="3598863"/>
          </a:xfrm>
          <a:prstGeom prst="rect">
            <a:avLst/>
          </a:prstGeom>
        </p:spPr>
      </p:pic>
      <p:pic>
        <p:nvPicPr>
          <p:cNvPr id="8" name="Picture 2">
            <a:extLst>
              <a:ext uri="{FF2B5EF4-FFF2-40B4-BE49-F238E27FC236}">
                <a16:creationId xmlns:a16="http://schemas.microsoft.com/office/drawing/2014/main" id="{E34BD367-CF42-F10A-883A-AF105C01D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761" y="1834166"/>
            <a:ext cx="3943350" cy="4838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A151124-D942-E979-36C1-D8D5302BA9DC}"/>
              </a:ext>
            </a:extLst>
          </p:cNvPr>
          <p:cNvPicPr>
            <a:picLocks noChangeAspect="1"/>
          </p:cNvPicPr>
          <p:nvPr/>
        </p:nvPicPr>
        <p:blipFill>
          <a:blip r:embed="rId5"/>
          <a:stretch>
            <a:fillRect/>
          </a:stretch>
        </p:blipFill>
        <p:spPr>
          <a:xfrm>
            <a:off x="9268390" y="2605049"/>
            <a:ext cx="2662088" cy="3549450"/>
          </a:xfrm>
          <a:prstGeom prst="rect">
            <a:avLst/>
          </a:prstGeom>
        </p:spPr>
      </p:pic>
    </p:spTree>
    <p:extLst>
      <p:ext uri="{BB962C8B-B14F-4D97-AF65-F5344CB8AC3E}">
        <p14:creationId xmlns:p14="http://schemas.microsoft.com/office/powerpoint/2010/main" val="21778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6E0A9-2ACC-A18D-DFDB-901AC0EB63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EBC21-A8A0-B046-E932-262ECB1FC244}"/>
              </a:ext>
            </a:extLst>
          </p:cNvPr>
          <p:cNvSpPr>
            <a:spLocks noGrp="1"/>
          </p:cNvSpPr>
          <p:nvPr>
            <p:ph type="title"/>
          </p:nvPr>
        </p:nvSpPr>
        <p:spPr/>
        <p:txBody>
          <a:bodyPr>
            <a:normAutofit fontScale="90000"/>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dirty="0"/>
              <a:t>DCP National Digital Healthcare Committee</a:t>
            </a:r>
            <a:br>
              <a:rPr lang="en-GB" dirty="0"/>
            </a:br>
            <a:endParaRPr lang="en-GB" dirty="0"/>
          </a:p>
        </p:txBody>
      </p:sp>
      <p:sp>
        <p:nvSpPr>
          <p:cNvPr id="3" name="Content Placeholder 2">
            <a:extLst>
              <a:ext uri="{FF2B5EF4-FFF2-40B4-BE49-F238E27FC236}">
                <a16:creationId xmlns:a16="http://schemas.microsoft.com/office/drawing/2014/main" id="{1EAC31D4-1453-D9B1-37EF-B7403FE551BD}"/>
              </a:ext>
            </a:extLst>
          </p:cNvPr>
          <p:cNvSpPr>
            <a:spLocks noGrp="1"/>
          </p:cNvSpPr>
          <p:nvPr>
            <p:ph idx="1"/>
          </p:nvPr>
        </p:nvSpPr>
        <p:spPr>
          <a:xfrm>
            <a:off x="680321" y="2267704"/>
            <a:ext cx="10806829" cy="4136930"/>
          </a:xfrm>
        </p:spPr>
        <p:txBody>
          <a:bodyPr>
            <a:normAutofit fontScale="77500" lnSpcReduction="20000"/>
          </a:bodyPr>
          <a:lstStyle/>
          <a:p>
            <a:pPr marL="0" indent="0" algn="ctr">
              <a:buNone/>
            </a:pPr>
            <a:endParaRPr lang="en-GB" kern="100" dirty="0">
              <a:latin typeface="Calibri" panose="020F0502020204030204" pitchFamily="34" charset="0"/>
              <a:cs typeface="Times New Roman" panose="02020603050405020304" pitchFamily="18" charset="0"/>
            </a:endParaRPr>
          </a:p>
          <a:p>
            <a:endParaRPr lang="en-GB" dirty="0"/>
          </a:p>
          <a:p>
            <a:pPr marL="0" indent="0" algn="ctr">
              <a:buNone/>
            </a:pPr>
            <a:endParaRPr lang="en-GB" sz="3600" dirty="0"/>
          </a:p>
          <a:p>
            <a:pPr marL="0" indent="0" algn="ctr">
              <a:buNone/>
            </a:pPr>
            <a:endParaRPr lang="en-GB" sz="3600" dirty="0"/>
          </a:p>
          <a:p>
            <a:pPr marL="0" indent="0" algn="ctr">
              <a:buNone/>
            </a:pPr>
            <a:endParaRPr lang="en-GB" sz="3600" dirty="0"/>
          </a:p>
          <a:p>
            <a:pPr marL="0" indent="0" algn="ctr">
              <a:buNone/>
            </a:pPr>
            <a:endParaRPr lang="en-GB" sz="3600" dirty="0"/>
          </a:p>
          <a:p>
            <a:pPr marL="0" indent="0" algn="ctr">
              <a:buNone/>
            </a:pPr>
            <a:r>
              <a:rPr lang="en-GB" sz="3600" dirty="0">
                <a:solidFill>
                  <a:schemeClr val="bg1"/>
                </a:solidFill>
              </a:rPr>
              <a:t>Our Mission</a:t>
            </a:r>
          </a:p>
          <a:p>
            <a:pPr marL="0" indent="0" algn="ctr">
              <a:buNone/>
            </a:pPr>
            <a:r>
              <a:rPr lang="en-GB" sz="3600" dirty="0"/>
              <a:t>Supporting competent and confident applied</a:t>
            </a:r>
          </a:p>
          <a:p>
            <a:pPr marL="0" indent="0" algn="ctr">
              <a:buNone/>
            </a:pPr>
            <a:r>
              <a:rPr lang="en-GB" sz="3600" dirty="0"/>
              <a:t> psychologists to deliver ethical digital practice</a:t>
            </a:r>
          </a:p>
          <a:p>
            <a:pPr marL="0" indent="0" algn="ctr">
              <a:buNone/>
            </a:pPr>
            <a:r>
              <a:rPr lang="en-GB" sz="2600" i="1" dirty="0">
                <a:solidFill>
                  <a:schemeClr val="bg1"/>
                </a:solidFill>
                <a:ea typeface="+mj-lt"/>
                <a:cs typeface="+mj-lt"/>
              </a:rPr>
              <a:t>www.digitalhealthskills.com</a:t>
            </a:r>
            <a:endParaRPr lang="en-US" sz="2600" i="1" dirty="0">
              <a:solidFill>
                <a:schemeClr val="bg1"/>
              </a:solidFill>
              <a:ea typeface="+mj-lt"/>
              <a:cs typeface="+mj-lt"/>
            </a:endParaRPr>
          </a:p>
          <a:p>
            <a:pPr marL="457200" lvl="1" indent="0">
              <a:buNone/>
            </a:pPr>
            <a:endParaRPr lang="en-GB" dirty="0"/>
          </a:p>
        </p:txBody>
      </p:sp>
      <p:pic>
        <p:nvPicPr>
          <p:cNvPr id="4" name="Picture 3">
            <a:extLst>
              <a:ext uri="{FF2B5EF4-FFF2-40B4-BE49-F238E27FC236}">
                <a16:creationId xmlns:a16="http://schemas.microsoft.com/office/drawing/2014/main" id="{AE766AD5-24C4-B966-2A0B-FB3421ADD0D1}"/>
              </a:ext>
            </a:extLst>
          </p:cNvPr>
          <p:cNvPicPr>
            <a:picLocks noChangeAspect="1"/>
          </p:cNvPicPr>
          <p:nvPr/>
        </p:nvPicPr>
        <p:blipFill>
          <a:blip r:embed="rId3"/>
          <a:stretch>
            <a:fillRect/>
          </a:stretch>
        </p:blipFill>
        <p:spPr>
          <a:xfrm>
            <a:off x="3989744" y="2134028"/>
            <a:ext cx="3714203" cy="2403308"/>
          </a:xfrm>
          <a:prstGeom prst="rect">
            <a:avLst/>
          </a:prstGeom>
        </p:spPr>
      </p:pic>
      <p:pic>
        <p:nvPicPr>
          <p:cNvPr id="8" name="Picture 7" descr="A logo for a company&#10;&#10;Description automatically generated">
            <a:extLst>
              <a:ext uri="{FF2B5EF4-FFF2-40B4-BE49-F238E27FC236}">
                <a16:creationId xmlns:a16="http://schemas.microsoft.com/office/drawing/2014/main" id="{8CFC5D8E-93DC-2E02-C4A3-867F28128EC2}"/>
              </a:ext>
            </a:extLst>
          </p:cNvPr>
          <p:cNvPicPr>
            <a:picLocks noChangeAspect="1"/>
          </p:cNvPicPr>
          <p:nvPr/>
        </p:nvPicPr>
        <p:blipFill>
          <a:blip r:embed="rId4"/>
          <a:stretch>
            <a:fillRect/>
          </a:stretch>
        </p:blipFill>
        <p:spPr>
          <a:xfrm>
            <a:off x="8771070" y="3077902"/>
            <a:ext cx="3028950" cy="1514475"/>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95D5C1CC-7F7C-7D25-B7C0-7AEAE1C27E3E}"/>
              </a:ext>
            </a:extLst>
          </p:cNvPr>
          <p:cNvPicPr>
            <a:picLocks noChangeAspect="1"/>
          </p:cNvPicPr>
          <p:nvPr/>
        </p:nvPicPr>
        <p:blipFill>
          <a:blip r:embed="rId5"/>
          <a:stretch>
            <a:fillRect/>
          </a:stretch>
        </p:blipFill>
        <p:spPr>
          <a:xfrm>
            <a:off x="8779706" y="2049233"/>
            <a:ext cx="3028949" cy="973628"/>
          </a:xfrm>
          <a:prstGeom prst="rect">
            <a:avLst/>
          </a:prstGeom>
        </p:spPr>
      </p:pic>
      <p:pic>
        <p:nvPicPr>
          <p:cNvPr id="5" name="Picture 4">
            <a:extLst>
              <a:ext uri="{FF2B5EF4-FFF2-40B4-BE49-F238E27FC236}">
                <a16:creationId xmlns:a16="http://schemas.microsoft.com/office/drawing/2014/main" id="{53E35939-509F-2B16-3E93-FA97171F2F98}"/>
              </a:ext>
            </a:extLst>
          </p:cNvPr>
          <p:cNvPicPr>
            <a:picLocks noChangeAspect="1"/>
          </p:cNvPicPr>
          <p:nvPr/>
        </p:nvPicPr>
        <p:blipFill>
          <a:blip r:embed="rId6"/>
          <a:stretch>
            <a:fillRect/>
          </a:stretch>
        </p:blipFill>
        <p:spPr>
          <a:xfrm>
            <a:off x="994711" y="2143403"/>
            <a:ext cx="2305702" cy="2712082"/>
          </a:xfrm>
          <a:prstGeom prst="rect">
            <a:avLst/>
          </a:prstGeom>
        </p:spPr>
      </p:pic>
    </p:spTree>
    <p:extLst>
      <p:ext uri="{BB962C8B-B14F-4D97-AF65-F5344CB8AC3E}">
        <p14:creationId xmlns:p14="http://schemas.microsoft.com/office/powerpoint/2010/main" val="111185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18AC5-8F0F-DC32-F602-DECA8E17177B}"/>
              </a:ext>
            </a:extLst>
          </p:cNvPr>
          <p:cNvSpPr>
            <a:spLocks noGrp="1"/>
          </p:cNvSpPr>
          <p:nvPr>
            <p:ph type="title"/>
          </p:nvPr>
        </p:nvSpPr>
        <p:spPr>
          <a:xfrm>
            <a:off x="134888" y="801354"/>
            <a:ext cx="10565195" cy="1080938"/>
          </a:xfrm>
        </p:spPr>
        <p:txBody>
          <a:bodyPr>
            <a:normAutofit fontScale="90000"/>
          </a:bodyPr>
          <a:lstStyle/>
          <a:p>
            <a:r>
              <a:rPr lang="en-GB" sz="4000" dirty="0"/>
              <a:t>Digital approach across a range of needs/services</a:t>
            </a:r>
            <a:br>
              <a:rPr lang="en-GB" sz="4000" dirty="0"/>
            </a:br>
            <a:r>
              <a:rPr lang="en-GB" sz="2400" dirty="0"/>
              <a:t>World Innovation Summit for Health Report (2020)</a:t>
            </a:r>
            <a:br>
              <a:rPr lang="en-GB" sz="2400" dirty="0"/>
            </a:br>
            <a:endParaRPr lang="en-GB" sz="2400" dirty="0"/>
          </a:p>
        </p:txBody>
      </p:sp>
      <p:pic>
        <p:nvPicPr>
          <p:cNvPr id="4" name="Content Placeholder 3">
            <a:extLst>
              <a:ext uri="{FF2B5EF4-FFF2-40B4-BE49-F238E27FC236}">
                <a16:creationId xmlns:a16="http://schemas.microsoft.com/office/drawing/2014/main" id="{B31C8226-FB14-523A-373A-B58C3812F25C}"/>
              </a:ext>
            </a:extLst>
          </p:cNvPr>
          <p:cNvPicPr>
            <a:picLocks noGrp="1" noChangeAspect="1"/>
          </p:cNvPicPr>
          <p:nvPr>
            <p:ph idx="1"/>
          </p:nvPr>
        </p:nvPicPr>
        <p:blipFill>
          <a:blip r:embed="rId3"/>
          <a:stretch>
            <a:fillRect/>
          </a:stretch>
        </p:blipFill>
        <p:spPr>
          <a:xfrm>
            <a:off x="1900632" y="2088294"/>
            <a:ext cx="6536002" cy="4520383"/>
          </a:xfrm>
          <a:prstGeom prst="rect">
            <a:avLst/>
          </a:prstGeom>
        </p:spPr>
      </p:pic>
    </p:spTree>
    <p:extLst>
      <p:ext uri="{BB962C8B-B14F-4D97-AF65-F5344CB8AC3E}">
        <p14:creationId xmlns:p14="http://schemas.microsoft.com/office/powerpoint/2010/main" val="3006937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FC7B-24F5-F4C5-EDE3-20080D38D402}"/>
              </a:ext>
            </a:extLst>
          </p:cNvPr>
          <p:cNvSpPr>
            <a:spLocks noGrp="1"/>
          </p:cNvSpPr>
          <p:nvPr>
            <p:ph type="title"/>
          </p:nvPr>
        </p:nvSpPr>
        <p:spPr/>
        <p:txBody>
          <a:bodyPr/>
          <a:lstStyle/>
          <a:p>
            <a:r>
              <a:rPr lang="en-GB" dirty="0"/>
              <a:t>Digital Mental Health as a Choice</a:t>
            </a:r>
          </a:p>
        </p:txBody>
      </p:sp>
      <p:pic>
        <p:nvPicPr>
          <p:cNvPr id="5" name="Picture 4">
            <a:extLst>
              <a:ext uri="{FF2B5EF4-FFF2-40B4-BE49-F238E27FC236}">
                <a16:creationId xmlns:a16="http://schemas.microsoft.com/office/drawing/2014/main" id="{A1ED86D5-404B-500C-263E-AF09181E2044}"/>
              </a:ext>
            </a:extLst>
          </p:cNvPr>
          <p:cNvPicPr>
            <a:picLocks noChangeAspect="1"/>
          </p:cNvPicPr>
          <p:nvPr/>
        </p:nvPicPr>
        <p:blipFill>
          <a:blip r:embed="rId3"/>
          <a:stretch>
            <a:fillRect/>
          </a:stretch>
        </p:blipFill>
        <p:spPr>
          <a:xfrm>
            <a:off x="958855" y="2161535"/>
            <a:ext cx="2785010" cy="3943237"/>
          </a:xfrm>
          <a:prstGeom prst="rect">
            <a:avLst/>
          </a:prstGeom>
        </p:spPr>
      </p:pic>
      <p:pic>
        <p:nvPicPr>
          <p:cNvPr id="4" name="Picture 3">
            <a:extLst>
              <a:ext uri="{FF2B5EF4-FFF2-40B4-BE49-F238E27FC236}">
                <a16:creationId xmlns:a16="http://schemas.microsoft.com/office/drawing/2014/main" id="{A2DAAFBA-04A7-E976-352B-32E23A2C211F}"/>
              </a:ext>
            </a:extLst>
          </p:cNvPr>
          <p:cNvPicPr>
            <a:picLocks noChangeAspect="1"/>
          </p:cNvPicPr>
          <p:nvPr/>
        </p:nvPicPr>
        <p:blipFill>
          <a:blip r:embed="rId4"/>
          <a:stretch>
            <a:fillRect/>
          </a:stretch>
        </p:blipFill>
        <p:spPr>
          <a:xfrm>
            <a:off x="4262300" y="2663030"/>
            <a:ext cx="6696464" cy="3289195"/>
          </a:xfrm>
          <a:prstGeom prst="rect">
            <a:avLst/>
          </a:prstGeom>
        </p:spPr>
      </p:pic>
    </p:spTree>
    <p:extLst>
      <p:ext uri="{BB962C8B-B14F-4D97-AF65-F5344CB8AC3E}">
        <p14:creationId xmlns:p14="http://schemas.microsoft.com/office/powerpoint/2010/main" val="2590488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3725-1D5C-4BE1-4719-A0C6A84E7CF4}"/>
              </a:ext>
            </a:extLst>
          </p:cNvPr>
          <p:cNvSpPr>
            <a:spLocks noGrp="1"/>
          </p:cNvSpPr>
          <p:nvPr>
            <p:ph type="title"/>
          </p:nvPr>
        </p:nvSpPr>
        <p:spPr/>
        <p:txBody>
          <a:bodyPr/>
          <a:lstStyle/>
          <a:p>
            <a:r>
              <a:rPr lang="en-GB" dirty="0"/>
              <a:t>Digital Mental Health in Schools</a:t>
            </a:r>
            <a:br>
              <a:rPr lang="en-GB" dirty="0"/>
            </a:br>
            <a:endParaRPr lang="en-GB" dirty="0"/>
          </a:p>
        </p:txBody>
      </p:sp>
      <p:sp>
        <p:nvSpPr>
          <p:cNvPr id="8" name="TextBox 7">
            <a:extLst>
              <a:ext uri="{FF2B5EF4-FFF2-40B4-BE49-F238E27FC236}">
                <a16:creationId xmlns:a16="http://schemas.microsoft.com/office/drawing/2014/main" id="{913B8ACA-337A-5145-45BE-773F4644739E}"/>
              </a:ext>
            </a:extLst>
          </p:cNvPr>
          <p:cNvSpPr txBox="1"/>
          <p:nvPr/>
        </p:nvSpPr>
        <p:spPr>
          <a:xfrm>
            <a:off x="900113" y="2536928"/>
            <a:ext cx="10145258" cy="2954655"/>
          </a:xfrm>
          <a:prstGeom prst="rect">
            <a:avLst/>
          </a:prstGeom>
          <a:noFill/>
        </p:spPr>
        <p:txBody>
          <a:bodyPr wrap="square" rtlCol="0">
            <a:spAutoFit/>
          </a:bodyPr>
          <a:lstStyle/>
          <a:p>
            <a:pPr marL="342900" indent="-342900">
              <a:buFont typeface="+mj-lt"/>
              <a:buAutoNum type="arabicPeriod"/>
            </a:pPr>
            <a:r>
              <a:rPr lang="en-GB" sz="2800" dirty="0"/>
              <a:t>Mental Health of young people</a:t>
            </a:r>
          </a:p>
          <a:p>
            <a:pPr marL="342900" indent="-342900">
              <a:buFont typeface="+mj-lt"/>
              <a:buAutoNum type="arabicPeriod"/>
            </a:pPr>
            <a:r>
              <a:rPr lang="en-GB" sz="2800" dirty="0"/>
              <a:t>Why schools might help</a:t>
            </a:r>
          </a:p>
          <a:p>
            <a:pPr marL="342900" indent="-342900">
              <a:buFont typeface="+mj-lt"/>
              <a:buAutoNum type="arabicPeriod"/>
            </a:pPr>
            <a:r>
              <a:rPr lang="en-GB" sz="2800" dirty="0"/>
              <a:t>EdTech &amp; digital mental health interventions</a:t>
            </a:r>
          </a:p>
          <a:p>
            <a:pPr marL="342900" indent="-342900">
              <a:buFont typeface="+mj-lt"/>
              <a:buAutoNum type="arabicPeriod"/>
            </a:pPr>
            <a:r>
              <a:rPr lang="en-GB" sz="2800" dirty="0"/>
              <a:t>Two examples from RHUL</a:t>
            </a:r>
          </a:p>
          <a:p>
            <a:pPr marL="342900" indent="-342900">
              <a:buFont typeface="+mj-lt"/>
              <a:buAutoNum type="arabicPeriod"/>
            </a:pPr>
            <a:r>
              <a:rPr lang="en-GB" sz="2800" dirty="0"/>
              <a:t>Barriers and facilitators to using digital mental health tools in schools</a:t>
            </a:r>
          </a:p>
          <a:p>
            <a:endParaRPr lang="en-GB" dirty="0"/>
          </a:p>
        </p:txBody>
      </p:sp>
      <p:pic>
        <p:nvPicPr>
          <p:cNvPr id="6" name="Picture 5">
            <a:extLst>
              <a:ext uri="{FF2B5EF4-FFF2-40B4-BE49-F238E27FC236}">
                <a16:creationId xmlns:a16="http://schemas.microsoft.com/office/drawing/2014/main" id="{4879209E-63E6-4B3C-A830-7D4B138B77F5}"/>
              </a:ext>
            </a:extLst>
          </p:cNvPr>
          <p:cNvPicPr>
            <a:picLocks noChangeAspect="1"/>
          </p:cNvPicPr>
          <p:nvPr/>
        </p:nvPicPr>
        <p:blipFill>
          <a:blip r:embed="rId3"/>
          <a:stretch>
            <a:fillRect/>
          </a:stretch>
        </p:blipFill>
        <p:spPr>
          <a:xfrm>
            <a:off x="9651999" y="448788"/>
            <a:ext cx="2143125" cy="2143125"/>
          </a:xfrm>
          <a:prstGeom prst="rect">
            <a:avLst/>
          </a:prstGeom>
        </p:spPr>
      </p:pic>
      <p:sp>
        <p:nvSpPr>
          <p:cNvPr id="7" name="TextBox 6">
            <a:extLst>
              <a:ext uri="{FF2B5EF4-FFF2-40B4-BE49-F238E27FC236}">
                <a16:creationId xmlns:a16="http://schemas.microsoft.com/office/drawing/2014/main" id="{4F1ED4EC-136B-4E63-8DFC-9307B3BC51F2}"/>
              </a:ext>
            </a:extLst>
          </p:cNvPr>
          <p:cNvSpPr txBox="1"/>
          <p:nvPr/>
        </p:nvSpPr>
        <p:spPr>
          <a:xfrm>
            <a:off x="9054418" y="2711687"/>
            <a:ext cx="3338286" cy="369332"/>
          </a:xfrm>
          <a:prstGeom prst="rect">
            <a:avLst/>
          </a:prstGeom>
          <a:noFill/>
        </p:spPr>
        <p:txBody>
          <a:bodyPr wrap="square" rtlCol="0">
            <a:spAutoFit/>
          </a:bodyPr>
          <a:lstStyle/>
          <a:p>
            <a:r>
              <a:rPr lang="en-GB" dirty="0"/>
              <a:t>www.digitalhealthskills.com</a:t>
            </a:r>
          </a:p>
        </p:txBody>
      </p:sp>
    </p:spTree>
    <p:extLst>
      <p:ext uri="{BB962C8B-B14F-4D97-AF65-F5344CB8AC3E}">
        <p14:creationId xmlns:p14="http://schemas.microsoft.com/office/powerpoint/2010/main" val="1944775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53A14-BA36-23C2-941F-382DACC771E1}"/>
              </a:ext>
            </a:extLst>
          </p:cNvPr>
          <p:cNvSpPr>
            <a:spLocks noGrp="1"/>
          </p:cNvSpPr>
          <p:nvPr>
            <p:ph type="title"/>
          </p:nvPr>
        </p:nvSpPr>
        <p:spPr/>
        <p:txBody>
          <a:bodyPr/>
          <a:lstStyle/>
          <a:p>
            <a:r>
              <a:rPr lang="en-GB" dirty="0"/>
              <a:t>Example 1: Mental Health Literacy App</a:t>
            </a:r>
          </a:p>
        </p:txBody>
      </p:sp>
      <p:pic>
        <p:nvPicPr>
          <p:cNvPr id="5" name="Content Placeholder 4">
            <a:extLst>
              <a:ext uri="{FF2B5EF4-FFF2-40B4-BE49-F238E27FC236}">
                <a16:creationId xmlns:a16="http://schemas.microsoft.com/office/drawing/2014/main" id="{803B26C3-CEE8-C2A3-619D-5AB9087812E8}"/>
              </a:ext>
            </a:extLst>
          </p:cNvPr>
          <p:cNvPicPr>
            <a:picLocks noGrp="1" noChangeAspect="1"/>
          </p:cNvPicPr>
          <p:nvPr>
            <p:ph sz="half" idx="1"/>
          </p:nvPr>
        </p:nvPicPr>
        <p:blipFill>
          <a:blip r:embed="rId3"/>
          <a:stretch>
            <a:fillRect/>
          </a:stretch>
        </p:blipFill>
        <p:spPr>
          <a:xfrm>
            <a:off x="4246451" y="2308225"/>
            <a:ext cx="2195735" cy="3598863"/>
          </a:xfrm>
          <a:prstGeom prst="rect">
            <a:avLst/>
          </a:prstGeom>
        </p:spPr>
      </p:pic>
      <p:pic>
        <p:nvPicPr>
          <p:cNvPr id="6" name="Picture 5">
            <a:extLst>
              <a:ext uri="{FF2B5EF4-FFF2-40B4-BE49-F238E27FC236}">
                <a16:creationId xmlns:a16="http://schemas.microsoft.com/office/drawing/2014/main" id="{BEDC33B0-F3F3-8FB4-AEE9-7856EFAA86FA}"/>
              </a:ext>
            </a:extLst>
          </p:cNvPr>
          <p:cNvPicPr>
            <a:picLocks noChangeAspect="1"/>
          </p:cNvPicPr>
          <p:nvPr/>
        </p:nvPicPr>
        <p:blipFill>
          <a:blip r:embed="rId4"/>
          <a:stretch>
            <a:fillRect/>
          </a:stretch>
        </p:blipFill>
        <p:spPr>
          <a:xfrm>
            <a:off x="8080329" y="3140909"/>
            <a:ext cx="2517866" cy="1261981"/>
          </a:xfrm>
          <a:prstGeom prst="rect">
            <a:avLst/>
          </a:prstGeom>
        </p:spPr>
      </p:pic>
    </p:spTree>
    <p:extLst>
      <p:ext uri="{BB962C8B-B14F-4D97-AF65-F5344CB8AC3E}">
        <p14:creationId xmlns:p14="http://schemas.microsoft.com/office/powerpoint/2010/main" val="2761088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AA598-F7E5-7A9F-C848-46EDB9DC4142}"/>
              </a:ext>
            </a:extLst>
          </p:cNvPr>
          <p:cNvSpPr>
            <a:spLocks noGrp="1"/>
          </p:cNvSpPr>
          <p:nvPr>
            <p:ph type="title"/>
          </p:nvPr>
        </p:nvSpPr>
        <p:spPr/>
        <p:txBody>
          <a:bodyPr/>
          <a:lstStyle/>
          <a:p>
            <a:r>
              <a:rPr lang="en-GB" dirty="0"/>
              <a:t>Young people like using apps</a:t>
            </a:r>
          </a:p>
        </p:txBody>
      </p:sp>
      <p:sp>
        <p:nvSpPr>
          <p:cNvPr id="8" name="TextBox 7">
            <a:extLst>
              <a:ext uri="{FF2B5EF4-FFF2-40B4-BE49-F238E27FC236}">
                <a16:creationId xmlns:a16="http://schemas.microsoft.com/office/drawing/2014/main" id="{F17EA01D-270E-66BF-1C9F-A12609E0D0E0}"/>
              </a:ext>
            </a:extLst>
          </p:cNvPr>
          <p:cNvSpPr txBox="1"/>
          <p:nvPr/>
        </p:nvSpPr>
        <p:spPr>
          <a:xfrm>
            <a:off x="10576323" y="1109031"/>
            <a:ext cx="1496615" cy="369332"/>
          </a:xfrm>
          <a:prstGeom prst="rect">
            <a:avLst/>
          </a:prstGeom>
          <a:noFill/>
        </p:spPr>
        <p:txBody>
          <a:bodyPr wrap="square">
            <a:spAutoFit/>
          </a:bodyPr>
          <a:lstStyle/>
          <a:p>
            <a:r>
              <a:rPr lang="en-GB" dirty="0" err="1">
                <a:solidFill>
                  <a:schemeClr val="bg1"/>
                </a:solidFill>
              </a:rPr>
              <a:t>OfCom</a:t>
            </a:r>
            <a:r>
              <a:rPr lang="en-GB" dirty="0">
                <a:solidFill>
                  <a:schemeClr val="bg1"/>
                </a:solidFill>
              </a:rPr>
              <a:t> 2024</a:t>
            </a:r>
          </a:p>
        </p:txBody>
      </p:sp>
      <p:pic>
        <p:nvPicPr>
          <p:cNvPr id="10" name="Picture 9">
            <a:extLst>
              <a:ext uri="{FF2B5EF4-FFF2-40B4-BE49-F238E27FC236}">
                <a16:creationId xmlns:a16="http://schemas.microsoft.com/office/drawing/2014/main" id="{E3646ECF-6C3C-976A-DA97-962256B9D00D}"/>
              </a:ext>
            </a:extLst>
          </p:cNvPr>
          <p:cNvPicPr>
            <a:picLocks noChangeAspect="1"/>
          </p:cNvPicPr>
          <p:nvPr/>
        </p:nvPicPr>
        <p:blipFill>
          <a:blip r:embed="rId3"/>
          <a:stretch>
            <a:fillRect/>
          </a:stretch>
        </p:blipFill>
        <p:spPr>
          <a:xfrm>
            <a:off x="1259837" y="2343149"/>
            <a:ext cx="8825114" cy="4086226"/>
          </a:xfrm>
          <a:prstGeom prst="rect">
            <a:avLst/>
          </a:prstGeom>
        </p:spPr>
      </p:pic>
    </p:spTree>
    <p:extLst>
      <p:ext uri="{BB962C8B-B14F-4D97-AF65-F5344CB8AC3E}">
        <p14:creationId xmlns:p14="http://schemas.microsoft.com/office/powerpoint/2010/main" val="121475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492E9-3D93-14F1-3104-3DDBEFA1094B}"/>
              </a:ext>
            </a:extLst>
          </p:cNvPr>
          <p:cNvSpPr>
            <a:spLocks noGrp="1"/>
          </p:cNvSpPr>
          <p:nvPr>
            <p:ph type="title"/>
          </p:nvPr>
        </p:nvSpPr>
        <p:spPr/>
        <p:txBody>
          <a:bodyPr/>
          <a:lstStyle/>
          <a:p>
            <a:r>
              <a:rPr lang="en-GB" dirty="0"/>
              <a:t>Mental Health Literacy</a:t>
            </a:r>
          </a:p>
        </p:txBody>
      </p:sp>
      <p:sp>
        <p:nvSpPr>
          <p:cNvPr id="3" name="Content Placeholder 2">
            <a:extLst>
              <a:ext uri="{FF2B5EF4-FFF2-40B4-BE49-F238E27FC236}">
                <a16:creationId xmlns:a16="http://schemas.microsoft.com/office/drawing/2014/main" id="{7C3203C0-7A5B-B3FC-7F70-75D35DB982FF}"/>
              </a:ext>
            </a:extLst>
          </p:cNvPr>
          <p:cNvSpPr>
            <a:spLocks noGrp="1"/>
          </p:cNvSpPr>
          <p:nvPr>
            <p:ph idx="1"/>
          </p:nvPr>
        </p:nvSpPr>
        <p:spPr/>
        <p:txBody>
          <a:bodyPr/>
          <a:lstStyle/>
          <a:p>
            <a:r>
              <a:rPr lang="en-GB" dirty="0"/>
              <a:t>“Knowledge and beliefs about mental health difficulties which aid their recognition, management or prevention” </a:t>
            </a:r>
            <a:r>
              <a:rPr lang="en-GB" dirty="0" err="1"/>
              <a:t>Jorm</a:t>
            </a:r>
            <a:r>
              <a:rPr lang="en-GB" dirty="0"/>
              <a:t>, 1997, p.182.</a:t>
            </a:r>
          </a:p>
          <a:p>
            <a:r>
              <a:rPr lang="en-GB" dirty="0"/>
              <a:t>Aims to address barriers to mental health help-seeking in youth</a:t>
            </a:r>
          </a:p>
          <a:p>
            <a:r>
              <a:rPr lang="en-GB" dirty="0"/>
              <a:t>perceived stigma &amp; embarrassment, </a:t>
            </a:r>
          </a:p>
          <a:p>
            <a:r>
              <a:rPr lang="en-GB" dirty="0"/>
              <a:t>problems recognising symptoms </a:t>
            </a:r>
          </a:p>
          <a:p>
            <a:r>
              <a:rPr lang="en-GB" dirty="0"/>
              <a:t>preference for self-help and informal support</a:t>
            </a:r>
          </a:p>
          <a:p>
            <a:endParaRPr lang="en-GB" dirty="0"/>
          </a:p>
        </p:txBody>
      </p:sp>
      <p:pic>
        <p:nvPicPr>
          <p:cNvPr id="4" name="Picture 3">
            <a:extLst>
              <a:ext uri="{FF2B5EF4-FFF2-40B4-BE49-F238E27FC236}">
                <a16:creationId xmlns:a16="http://schemas.microsoft.com/office/drawing/2014/main" id="{7E610A0E-C5D7-BFD2-FCDA-BE30FC893E37}"/>
              </a:ext>
            </a:extLst>
          </p:cNvPr>
          <p:cNvPicPr>
            <a:picLocks noChangeAspect="1"/>
          </p:cNvPicPr>
          <p:nvPr/>
        </p:nvPicPr>
        <p:blipFill>
          <a:blip r:embed="rId3"/>
          <a:stretch>
            <a:fillRect/>
          </a:stretch>
        </p:blipFill>
        <p:spPr>
          <a:xfrm>
            <a:off x="9209669" y="3985812"/>
            <a:ext cx="2982331" cy="2872188"/>
          </a:xfrm>
          <a:prstGeom prst="rect">
            <a:avLst/>
          </a:prstGeom>
        </p:spPr>
      </p:pic>
      <p:pic>
        <p:nvPicPr>
          <p:cNvPr id="5" name="Picture 2" descr="Talking about mental health to people who don&amp;#39;t understand - South  Staffordshire Network for Mental Health">
            <a:extLst>
              <a:ext uri="{FF2B5EF4-FFF2-40B4-BE49-F238E27FC236}">
                <a16:creationId xmlns:a16="http://schemas.microsoft.com/office/drawing/2014/main" id="{59AD3045-4442-5849-E11A-21290C05DA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64" r="1474" b="-4"/>
          <a:stretch/>
        </p:blipFill>
        <p:spPr bwMode="auto">
          <a:xfrm>
            <a:off x="9353807" y="-18820"/>
            <a:ext cx="2838193" cy="2425766"/>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515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518E1-03B0-2C61-D6A3-5AB1EFC88639}"/>
              </a:ext>
            </a:extLst>
          </p:cNvPr>
          <p:cNvSpPr>
            <a:spLocks noGrp="1"/>
          </p:cNvSpPr>
          <p:nvPr>
            <p:ph type="title"/>
          </p:nvPr>
        </p:nvSpPr>
        <p:spPr>
          <a:xfrm>
            <a:off x="1539116" y="1700213"/>
            <a:ext cx="3073914" cy="4284534"/>
          </a:xfrm>
        </p:spPr>
        <p:txBody>
          <a:bodyPr>
            <a:normAutofit fontScale="90000"/>
          </a:bodyPr>
          <a:lstStyle/>
          <a:p>
            <a:pPr algn="ctr"/>
            <a:br>
              <a:rPr lang="en-US" dirty="0">
                <a:solidFill>
                  <a:schemeClr val="tx1">
                    <a:lumMod val="85000"/>
                    <a:lumOff val="15000"/>
                  </a:schemeClr>
                </a:solidFill>
              </a:rPr>
            </a:br>
            <a:br>
              <a:rPr lang="en-US" dirty="0">
                <a:solidFill>
                  <a:schemeClr val="tx1">
                    <a:lumMod val="85000"/>
                    <a:lumOff val="15000"/>
                  </a:schemeClr>
                </a:solidFill>
              </a:rPr>
            </a:br>
            <a:br>
              <a:rPr lang="en-US" dirty="0">
                <a:solidFill>
                  <a:schemeClr val="tx1">
                    <a:lumMod val="85000"/>
                    <a:lumOff val="15000"/>
                  </a:schemeClr>
                </a:solidFill>
              </a:rPr>
            </a:br>
            <a:br>
              <a:rPr lang="en-US" dirty="0">
                <a:solidFill>
                  <a:schemeClr val="tx1">
                    <a:lumMod val="85000"/>
                    <a:lumOff val="15000"/>
                  </a:schemeClr>
                </a:solidFill>
              </a:rPr>
            </a:br>
            <a:br>
              <a:rPr lang="en-US" dirty="0">
                <a:solidFill>
                  <a:schemeClr val="tx1">
                    <a:lumMod val="85000"/>
                    <a:lumOff val="15000"/>
                  </a:schemeClr>
                </a:solidFill>
              </a:rPr>
            </a:br>
            <a:br>
              <a:rPr lang="en-US" dirty="0">
                <a:solidFill>
                  <a:schemeClr val="tx1">
                    <a:lumMod val="85000"/>
                    <a:lumOff val="15000"/>
                  </a:schemeClr>
                </a:solidFill>
              </a:rPr>
            </a:br>
            <a:br>
              <a:rPr lang="en-US" dirty="0">
                <a:solidFill>
                  <a:schemeClr val="tx1">
                    <a:lumMod val="85000"/>
                    <a:lumOff val="15000"/>
                  </a:schemeClr>
                </a:solidFill>
              </a:rPr>
            </a:br>
            <a:br>
              <a:rPr lang="en-US" dirty="0">
                <a:solidFill>
                  <a:schemeClr val="tx1">
                    <a:lumMod val="85000"/>
                    <a:lumOff val="15000"/>
                  </a:schemeClr>
                </a:solidFill>
              </a:rPr>
            </a:br>
            <a:br>
              <a:rPr lang="en-US" dirty="0">
                <a:solidFill>
                  <a:schemeClr val="tx1">
                    <a:lumMod val="85000"/>
                    <a:lumOff val="15000"/>
                  </a:schemeClr>
                </a:solidFill>
              </a:rPr>
            </a:br>
            <a:br>
              <a:rPr lang="en-US" dirty="0">
                <a:solidFill>
                  <a:schemeClr val="tx1">
                    <a:lumMod val="85000"/>
                    <a:lumOff val="15000"/>
                  </a:schemeClr>
                </a:solidFill>
              </a:rPr>
            </a:br>
            <a:br>
              <a:rPr lang="en-US" dirty="0">
                <a:solidFill>
                  <a:schemeClr val="tx1">
                    <a:lumMod val="85000"/>
                    <a:lumOff val="15000"/>
                  </a:schemeClr>
                </a:solidFill>
              </a:rPr>
            </a:br>
            <a:br>
              <a:rPr lang="en-US" dirty="0">
                <a:solidFill>
                  <a:schemeClr val="tx1">
                    <a:lumMod val="85000"/>
                    <a:lumOff val="15000"/>
                  </a:schemeClr>
                </a:solidFill>
              </a:rPr>
            </a:br>
            <a:endParaRPr lang="en-US" dirty="0">
              <a:solidFill>
                <a:schemeClr val="tx1">
                  <a:lumMod val="85000"/>
                  <a:lumOff val="15000"/>
                </a:schemeClr>
              </a:solidFill>
            </a:endParaRPr>
          </a:p>
        </p:txBody>
      </p:sp>
      <p:sp>
        <p:nvSpPr>
          <p:cNvPr id="9" name="Content Placeholder 2">
            <a:extLst>
              <a:ext uri="{FF2B5EF4-FFF2-40B4-BE49-F238E27FC236}">
                <a16:creationId xmlns:a16="http://schemas.microsoft.com/office/drawing/2014/main" id="{0D8D8E6D-ECC0-8343-BABE-27C24ECCE7E7}"/>
              </a:ext>
            </a:extLst>
          </p:cNvPr>
          <p:cNvSpPr>
            <a:spLocks noGrp="1"/>
          </p:cNvSpPr>
          <p:nvPr>
            <p:ph idx="1"/>
          </p:nvPr>
        </p:nvSpPr>
        <p:spPr>
          <a:xfrm>
            <a:off x="3354358" y="3606132"/>
            <a:ext cx="8658568" cy="2898181"/>
          </a:xfrm>
          <a:ln>
            <a:solidFill>
              <a:srgbClr val="0070C0"/>
            </a:solidFill>
          </a:ln>
        </p:spPr>
        <p:txBody>
          <a:bodyPr>
            <a:normAutofit/>
          </a:bodyPr>
          <a:lstStyle/>
          <a:p>
            <a:pPr lvl="1"/>
            <a:r>
              <a:rPr lang="en-GB" sz="2400" b="1" dirty="0">
                <a:solidFill>
                  <a:srgbClr val="0070C0"/>
                </a:solidFill>
              </a:rPr>
              <a:t>Talk</a:t>
            </a:r>
            <a:r>
              <a:rPr lang="en-GB" b="1" dirty="0"/>
              <a:t>:</a:t>
            </a:r>
            <a:r>
              <a:rPr lang="en-GB" dirty="0"/>
              <a:t> </a:t>
            </a:r>
            <a:r>
              <a:rPr lang="en-GB" dirty="0">
                <a:effectLst/>
                <a:latin typeface="Calibri" panose="020F0502020204030204" pitchFamily="34" charset="0"/>
                <a:ea typeface="Calibri" panose="020F0502020204030204" pitchFamily="34" charset="0"/>
                <a:cs typeface="Times New Roman" panose="02020603050405020304" pitchFamily="18" charset="0"/>
              </a:rPr>
              <a:t>information and interactive exercises about how to ask for help, support friends and discuss worries.</a:t>
            </a:r>
          </a:p>
          <a:p>
            <a:pPr lvl="1"/>
            <a:r>
              <a:rPr lang="en-GB" sz="2400" b="1" dirty="0">
                <a:solidFill>
                  <a:srgbClr val="0070C0"/>
                </a:solidFill>
              </a:rPr>
              <a:t>Quiz</a:t>
            </a:r>
            <a:r>
              <a:rPr lang="en-GB" b="1" dirty="0"/>
              <a:t>:</a:t>
            </a:r>
            <a:r>
              <a:rPr lang="en-GB" dirty="0"/>
              <a:t> </a:t>
            </a:r>
            <a:r>
              <a:rPr lang="en-GB" dirty="0">
                <a:effectLst/>
                <a:latin typeface="Calibri" panose="020F0502020204030204" pitchFamily="34" charset="0"/>
                <a:ea typeface="Calibri" panose="020F0502020204030204" pitchFamily="34" charset="0"/>
                <a:cs typeface="Times New Roman" panose="02020603050405020304" pitchFamily="18" charset="0"/>
              </a:rPr>
              <a:t>quizzes to check-in with mental wellbeing, identify any difficulties and challenge mental health related stigma.</a:t>
            </a:r>
            <a:endParaRPr lang="en-GB" dirty="0"/>
          </a:p>
          <a:p>
            <a:pPr lvl="1"/>
            <a:r>
              <a:rPr lang="en-GB" sz="2400" b="1" dirty="0">
                <a:solidFill>
                  <a:srgbClr val="0070C0"/>
                </a:solidFill>
              </a:rPr>
              <a:t>Library</a:t>
            </a:r>
            <a:r>
              <a:rPr lang="en-GB" b="1" dirty="0"/>
              <a:t>:</a:t>
            </a:r>
            <a:r>
              <a:rPr lang="en-GB" dirty="0"/>
              <a:t> </a:t>
            </a:r>
            <a:r>
              <a:rPr lang="en-GB" dirty="0">
                <a:effectLst/>
                <a:latin typeface="Calibri" panose="020F0502020204030204" pitchFamily="34" charset="0"/>
                <a:ea typeface="Calibri" panose="020F0502020204030204" pitchFamily="34" charset="0"/>
                <a:cs typeface="Times New Roman" panose="02020603050405020304" pitchFamily="18" charset="0"/>
              </a:rPr>
              <a:t>12 modules about different aspects of mental health, getting help and initial self-help suggestions.</a:t>
            </a:r>
            <a:r>
              <a:rPr lang="en-GB" dirty="0">
                <a:effectLst/>
              </a:rPr>
              <a:t> </a:t>
            </a:r>
          </a:p>
          <a:p>
            <a:pPr lvl="1"/>
            <a:r>
              <a:rPr lang="en-GB" sz="2400" b="1" dirty="0">
                <a:solidFill>
                  <a:srgbClr val="0070C0"/>
                </a:solidFill>
              </a:rPr>
              <a:t>Help</a:t>
            </a:r>
            <a:r>
              <a:rPr lang="en-GB" b="1" dirty="0"/>
              <a:t>: </a:t>
            </a:r>
            <a:r>
              <a:rPr lang="en-GB" dirty="0">
                <a:effectLst/>
                <a:latin typeface="Calibri" panose="020F0502020204030204" pitchFamily="34" charset="0"/>
                <a:ea typeface="Calibri" panose="020F0502020204030204" pitchFamily="34" charset="0"/>
                <a:cs typeface="Times New Roman" panose="02020603050405020304" pitchFamily="18" charset="0"/>
              </a:rPr>
              <a:t>details of local organisations which can provide appropriate support (using GPS technology) and further self-help information.</a:t>
            </a:r>
            <a:r>
              <a:rPr lang="en-GB" dirty="0">
                <a:effectLst/>
              </a:rPr>
              <a:t> </a:t>
            </a:r>
            <a:endParaRPr lang="en-GB" dirty="0"/>
          </a:p>
        </p:txBody>
      </p:sp>
      <p:sp>
        <p:nvSpPr>
          <p:cNvPr id="4" name="TextBox 3">
            <a:extLst>
              <a:ext uri="{FF2B5EF4-FFF2-40B4-BE49-F238E27FC236}">
                <a16:creationId xmlns:a16="http://schemas.microsoft.com/office/drawing/2014/main" id="{BD659A9B-38DE-B3FD-5F46-B4DA1E429303}"/>
              </a:ext>
            </a:extLst>
          </p:cNvPr>
          <p:cNvSpPr txBox="1"/>
          <p:nvPr/>
        </p:nvSpPr>
        <p:spPr>
          <a:xfrm>
            <a:off x="685799" y="1002973"/>
            <a:ext cx="4772025" cy="646331"/>
          </a:xfrm>
          <a:prstGeom prst="rect">
            <a:avLst/>
          </a:prstGeom>
          <a:noFill/>
        </p:spPr>
        <p:txBody>
          <a:bodyPr wrap="square" rtlCol="0">
            <a:spAutoFit/>
          </a:bodyPr>
          <a:lstStyle/>
          <a:p>
            <a:r>
              <a:rPr lang="en-GB" sz="3600" dirty="0"/>
              <a:t>MINDAID YOUTH</a:t>
            </a:r>
          </a:p>
        </p:txBody>
      </p:sp>
      <p:grpSp>
        <p:nvGrpSpPr>
          <p:cNvPr id="6" name="Group 5">
            <a:extLst>
              <a:ext uri="{FF2B5EF4-FFF2-40B4-BE49-F238E27FC236}">
                <a16:creationId xmlns:a16="http://schemas.microsoft.com/office/drawing/2014/main" id="{F8B36CAB-F035-AD47-E6A8-5F1F6C697C8D}"/>
              </a:ext>
            </a:extLst>
          </p:cNvPr>
          <p:cNvGrpSpPr/>
          <p:nvPr/>
        </p:nvGrpSpPr>
        <p:grpSpPr>
          <a:xfrm>
            <a:off x="450536" y="873253"/>
            <a:ext cx="4137669" cy="5631060"/>
            <a:chOff x="4538066" y="2164688"/>
            <a:chExt cx="4137669" cy="5631060"/>
          </a:xfrm>
        </p:grpSpPr>
        <p:pic>
          <p:nvPicPr>
            <p:cNvPr id="10" name="Content Placeholder 5">
              <a:extLst>
                <a:ext uri="{FF2B5EF4-FFF2-40B4-BE49-F238E27FC236}">
                  <a16:creationId xmlns:a16="http://schemas.microsoft.com/office/drawing/2014/main" id="{722B1466-2F31-A5DC-A7F0-AB16307B07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66" t="11542" r="9696" b="13791"/>
            <a:stretch/>
          </p:blipFill>
          <p:spPr>
            <a:xfrm>
              <a:off x="4538066" y="3473238"/>
              <a:ext cx="2632360" cy="4322510"/>
            </a:xfrm>
            <a:prstGeom prst="rect">
              <a:avLst/>
            </a:prstGeom>
          </p:spPr>
        </p:pic>
        <p:pic>
          <p:nvPicPr>
            <p:cNvPr id="11" name="Content Placeholder 3">
              <a:extLst>
                <a:ext uri="{FF2B5EF4-FFF2-40B4-BE49-F238E27FC236}">
                  <a16:creationId xmlns:a16="http://schemas.microsoft.com/office/drawing/2014/main" id="{30F1FE86-0F3A-E523-3E59-00BD40B8E786}"/>
                </a:ext>
              </a:extLst>
            </p:cNvPr>
            <p:cNvPicPr>
              <a:picLocks noChangeAspect="1"/>
            </p:cNvPicPr>
            <p:nvPr/>
          </p:nvPicPr>
          <p:blipFill rotWithShape="1">
            <a:blip r:embed="rId4"/>
            <a:srcRect l="5040" t="4233" r="2873"/>
            <a:stretch/>
          </p:blipFill>
          <p:spPr>
            <a:xfrm>
              <a:off x="4538066" y="2164688"/>
              <a:ext cx="949185" cy="987116"/>
            </a:xfrm>
            <a:prstGeom prst="rect">
              <a:avLst/>
            </a:prstGeom>
          </p:spPr>
        </p:pic>
        <p:pic>
          <p:nvPicPr>
            <p:cNvPr id="12" name="Picture 11">
              <a:extLst>
                <a:ext uri="{FF2B5EF4-FFF2-40B4-BE49-F238E27FC236}">
                  <a16:creationId xmlns:a16="http://schemas.microsoft.com/office/drawing/2014/main" id="{E5CCEAB5-C941-62D7-033D-22D81832B1EC}"/>
                </a:ext>
              </a:extLst>
            </p:cNvPr>
            <p:cNvPicPr>
              <a:picLocks noChangeAspect="1"/>
            </p:cNvPicPr>
            <p:nvPr/>
          </p:nvPicPr>
          <p:blipFill>
            <a:blip r:embed="rId5"/>
            <a:stretch>
              <a:fillRect/>
            </a:stretch>
          </p:blipFill>
          <p:spPr>
            <a:xfrm>
              <a:off x="5487251" y="2268471"/>
              <a:ext cx="3188484" cy="804742"/>
            </a:xfrm>
            <a:prstGeom prst="rect">
              <a:avLst/>
            </a:prstGeom>
          </p:spPr>
        </p:pic>
      </p:grpSp>
      <p:sp>
        <p:nvSpPr>
          <p:cNvPr id="15" name="TextBox 14">
            <a:extLst>
              <a:ext uri="{FF2B5EF4-FFF2-40B4-BE49-F238E27FC236}">
                <a16:creationId xmlns:a16="http://schemas.microsoft.com/office/drawing/2014/main" id="{333BABE8-F6B5-080C-22AB-C55993ECCBAF}"/>
              </a:ext>
            </a:extLst>
          </p:cNvPr>
          <p:cNvSpPr txBox="1"/>
          <p:nvPr/>
        </p:nvSpPr>
        <p:spPr>
          <a:xfrm>
            <a:off x="3633836" y="2378680"/>
            <a:ext cx="7890272" cy="707886"/>
          </a:xfrm>
          <a:prstGeom prst="rect">
            <a:avLst/>
          </a:prstGeom>
          <a:noFill/>
        </p:spPr>
        <p:txBody>
          <a:bodyPr wrap="square">
            <a:spAutoFit/>
          </a:bodyPr>
          <a:lstStyle/>
          <a:p>
            <a:r>
              <a:rPr lang="en-GB" sz="2000" dirty="0">
                <a:solidFill>
                  <a:schemeClr val="bg1"/>
                </a:solidFill>
                <a:latin typeface="+mj-lt"/>
              </a:rPr>
              <a:t>Mental Health Literacy App to </a:t>
            </a:r>
            <a:r>
              <a:rPr lang="en-GB" sz="2000" b="0" i="0" dirty="0">
                <a:solidFill>
                  <a:schemeClr val="bg1"/>
                </a:solidFill>
                <a:effectLst/>
                <a:latin typeface="+mj-lt"/>
              </a:rPr>
              <a:t>a resource to support teachers and CYP to recognise and respond to mental health problems</a:t>
            </a:r>
            <a:endParaRPr lang="en-GB" sz="2000" dirty="0">
              <a:solidFill>
                <a:schemeClr val="bg1"/>
              </a:solidFill>
              <a:latin typeface="+mj-lt"/>
            </a:endParaRPr>
          </a:p>
        </p:txBody>
      </p:sp>
      <p:sp>
        <p:nvSpPr>
          <p:cNvPr id="17" name="TextBox 16">
            <a:extLst>
              <a:ext uri="{FF2B5EF4-FFF2-40B4-BE49-F238E27FC236}">
                <a16:creationId xmlns:a16="http://schemas.microsoft.com/office/drawing/2014/main" id="{556B1B4C-2505-5CE3-425D-BCDC85891385}"/>
              </a:ext>
            </a:extLst>
          </p:cNvPr>
          <p:cNvSpPr txBox="1"/>
          <p:nvPr/>
        </p:nvSpPr>
        <p:spPr>
          <a:xfrm>
            <a:off x="5919308" y="873719"/>
            <a:ext cx="6093618" cy="523220"/>
          </a:xfrm>
          <a:prstGeom prst="rect">
            <a:avLst/>
          </a:prstGeom>
          <a:noFill/>
        </p:spPr>
        <p:txBody>
          <a:bodyPr wrap="square">
            <a:spAutoFit/>
          </a:bodyPr>
          <a:lstStyle/>
          <a:p>
            <a:r>
              <a:rPr lang="en-US" sz="2800" dirty="0">
                <a:solidFill>
                  <a:schemeClr val="tx1">
                    <a:lumMod val="85000"/>
                    <a:lumOff val="15000"/>
                  </a:schemeClr>
                </a:solidFill>
              </a:rPr>
              <a:t>www.mindaid.org</a:t>
            </a:r>
            <a:endParaRPr lang="en-US" sz="2800" dirty="0"/>
          </a:p>
        </p:txBody>
      </p:sp>
    </p:spTree>
    <p:extLst>
      <p:ext uri="{BB962C8B-B14F-4D97-AF65-F5344CB8AC3E}">
        <p14:creationId xmlns:p14="http://schemas.microsoft.com/office/powerpoint/2010/main" val="93178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7F70B-1219-9B19-85BF-4F20857F36FD}"/>
              </a:ext>
            </a:extLst>
          </p:cNvPr>
          <p:cNvSpPr txBox="1"/>
          <p:nvPr/>
        </p:nvSpPr>
        <p:spPr>
          <a:xfrm>
            <a:off x="171451" y="941910"/>
            <a:ext cx="10086975" cy="584775"/>
          </a:xfrm>
          <a:prstGeom prst="rect">
            <a:avLst/>
          </a:prstGeom>
          <a:noFill/>
        </p:spPr>
        <p:txBody>
          <a:bodyPr wrap="square">
            <a:spAutoFit/>
          </a:bodyPr>
          <a:lstStyle/>
          <a:p>
            <a:r>
              <a:rPr lang="en-US" sz="3200" dirty="0" err="1">
                <a:solidFill>
                  <a:schemeClr val="tx1">
                    <a:lumMod val="85000"/>
                    <a:lumOff val="15000"/>
                  </a:schemeClr>
                </a:solidFill>
              </a:rPr>
              <a:t>MindAid</a:t>
            </a:r>
            <a:r>
              <a:rPr lang="en-US" sz="3200" dirty="0">
                <a:solidFill>
                  <a:schemeClr val="tx1">
                    <a:lumMod val="85000"/>
                    <a:lumOff val="15000"/>
                  </a:schemeClr>
                </a:solidFill>
              </a:rPr>
              <a:t> Youth: 2 Trials in primary &amp; secondary</a:t>
            </a:r>
            <a:endParaRPr lang="en-US" sz="3200" dirty="0"/>
          </a:p>
        </p:txBody>
      </p:sp>
      <p:graphicFrame>
        <p:nvGraphicFramePr>
          <p:cNvPr id="20" name="Content Placeholder 3">
            <a:extLst>
              <a:ext uri="{FF2B5EF4-FFF2-40B4-BE49-F238E27FC236}">
                <a16:creationId xmlns:a16="http://schemas.microsoft.com/office/drawing/2014/main" id="{CD23FE08-F75D-110E-B3FC-41E97E01BD31}"/>
              </a:ext>
            </a:extLst>
          </p:cNvPr>
          <p:cNvGraphicFramePr>
            <a:graphicFrameLocks/>
          </p:cNvGraphicFramePr>
          <p:nvPr>
            <p:extLst>
              <p:ext uri="{D42A27DB-BD31-4B8C-83A1-F6EECF244321}">
                <p14:modId xmlns:p14="http://schemas.microsoft.com/office/powerpoint/2010/main" val="2501354130"/>
              </p:ext>
            </p:extLst>
          </p:nvPr>
        </p:nvGraphicFramePr>
        <p:xfrm>
          <a:off x="611484" y="1084785"/>
          <a:ext cx="9459971" cy="5370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0A0B9848-E5CA-E7F7-5528-4C80A52256C0}"/>
              </a:ext>
            </a:extLst>
          </p:cNvPr>
          <p:cNvPicPr>
            <a:picLocks noChangeAspect="1"/>
          </p:cNvPicPr>
          <p:nvPr/>
        </p:nvPicPr>
        <p:blipFill>
          <a:blip r:embed="rId8"/>
          <a:stretch>
            <a:fillRect/>
          </a:stretch>
        </p:blipFill>
        <p:spPr>
          <a:xfrm>
            <a:off x="6707656" y="5485244"/>
            <a:ext cx="5291787" cy="1255885"/>
          </a:xfrm>
          <a:prstGeom prst="rect">
            <a:avLst/>
          </a:prstGeom>
        </p:spPr>
      </p:pic>
      <p:sp>
        <p:nvSpPr>
          <p:cNvPr id="4" name="TextBox 3">
            <a:extLst>
              <a:ext uri="{FF2B5EF4-FFF2-40B4-BE49-F238E27FC236}">
                <a16:creationId xmlns:a16="http://schemas.microsoft.com/office/drawing/2014/main" id="{40B5CE43-AD78-B580-61F1-0F523FAA7001}"/>
              </a:ext>
            </a:extLst>
          </p:cNvPr>
          <p:cNvSpPr txBox="1"/>
          <p:nvPr/>
        </p:nvSpPr>
        <p:spPr>
          <a:xfrm>
            <a:off x="900113" y="6000750"/>
            <a:ext cx="5291787" cy="369332"/>
          </a:xfrm>
          <a:prstGeom prst="rect">
            <a:avLst/>
          </a:prstGeom>
          <a:noFill/>
        </p:spPr>
        <p:txBody>
          <a:bodyPr wrap="square" rtlCol="0">
            <a:spAutoFit/>
          </a:bodyPr>
          <a:lstStyle/>
          <a:p>
            <a:r>
              <a:rPr lang="en-GB" dirty="0"/>
              <a:t>Pote, Bemrose &amp; Good (2022)</a:t>
            </a:r>
          </a:p>
        </p:txBody>
      </p:sp>
    </p:spTree>
    <p:extLst>
      <p:ext uri="{BB962C8B-B14F-4D97-AF65-F5344CB8AC3E}">
        <p14:creationId xmlns:p14="http://schemas.microsoft.com/office/powerpoint/2010/main" val="1493898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0CE8845A-228B-9EB9-2C42-3D5F30117B03}"/>
              </a:ext>
            </a:extLst>
          </p:cNvPr>
          <p:cNvGrpSpPr/>
          <p:nvPr/>
        </p:nvGrpSpPr>
        <p:grpSpPr>
          <a:xfrm>
            <a:off x="6500180" y="282271"/>
            <a:ext cx="5137150" cy="6293458"/>
            <a:chOff x="6500180" y="282271"/>
            <a:chExt cx="5137150" cy="6293458"/>
          </a:xfrm>
        </p:grpSpPr>
        <p:grpSp>
          <p:nvGrpSpPr>
            <p:cNvPr id="31" name="Group 30">
              <a:extLst>
                <a:ext uri="{FF2B5EF4-FFF2-40B4-BE49-F238E27FC236}">
                  <a16:creationId xmlns:a16="http://schemas.microsoft.com/office/drawing/2014/main" id="{46589643-F5C5-39B8-C026-9F8AFEAB433D}"/>
                </a:ext>
              </a:extLst>
            </p:cNvPr>
            <p:cNvGrpSpPr/>
            <p:nvPr/>
          </p:nvGrpSpPr>
          <p:grpSpPr>
            <a:xfrm>
              <a:off x="6500180" y="282271"/>
              <a:ext cx="5137150" cy="6293458"/>
              <a:chOff x="6500180" y="282271"/>
              <a:chExt cx="5137150" cy="6293458"/>
            </a:xfrm>
          </p:grpSpPr>
          <p:graphicFrame>
            <p:nvGraphicFramePr>
              <p:cNvPr id="9" name="Chart 8">
                <a:extLst>
                  <a:ext uri="{FF2B5EF4-FFF2-40B4-BE49-F238E27FC236}">
                    <a16:creationId xmlns:a16="http://schemas.microsoft.com/office/drawing/2014/main" id="{241CF24A-8430-C17F-EED7-AF7C0404109B}"/>
                  </a:ext>
                </a:extLst>
              </p:cNvPr>
              <p:cNvGraphicFramePr/>
              <p:nvPr/>
            </p:nvGraphicFramePr>
            <p:xfrm>
              <a:off x="6500180" y="282271"/>
              <a:ext cx="5137150" cy="1963769"/>
            </p:xfrm>
            <a:graphic>
              <a:graphicData uri="http://schemas.openxmlformats.org/drawingml/2006/chart">
                <c:chart xmlns:c="http://schemas.openxmlformats.org/drawingml/2006/chart" xmlns:r="http://schemas.openxmlformats.org/officeDocument/2006/relationships" r:id="rId3"/>
              </a:graphicData>
            </a:graphic>
          </p:graphicFrame>
          <p:grpSp>
            <p:nvGrpSpPr>
              <p:cNvPr id="25" name="Group 24">
                <a:extLst>
                  <a:ext uri="{FF2B5EF4-FFF2-40B4-BE49-F238E27FC236}">
                    <a16:creationId xmlns:a16="http://schemas.microsoft.com/office/drawing/2014/main" id="{45AD1C5C-38C6-6A5D-6F25-1C29E0D4E1DF}"/>
                  </a:ext>
                </a:extLst>
              </p:cNvPr>
              <p:cNvGrpSpPr/>
              <p:nvPr/>
            </p:nvGrpSpPr>
            <p:grpSpPr>
              <a:xfrm>
                <a:off x="6500180" y="4553471"/>
                <a:ext cx="5137150" cy="2022258"/>
                <a:chOff x="6500180" y="4553471"/>
                <a:chExt cx="5137150" cy="2022258"/>
              </a:xfrm>
            </p:grpSpPr>
            <p:graphicFrame>
              <p:nvGraphicFramePr>
                <p:cNvPr id="10" name="Chart 9">
                  <a:extLst>
                    <a:ext uri="{FF2B5EF4-FFF2-40B4-BE49-F238E27FC236}">
                      <a16:creationId xmlns:a16="http://schemas.microsoft.com/office/drawing/2014/main" id="{D539ABDC-2E1F-DA35-9D75-80277C5666D1}"/>
                    </a:ext>
                  </a:extLst>
                </p:cNvPr>
                <p:cNvGraphicFramePr/>
                <p:nvPr/>
              </p:nvGraphicFramePr>
              <p:xfrm>
                <a:off x="6500180" y="4553471"/>
                <a:ext cx="5137150" cy="2022258"/>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a:extLst>
                    <a:ext uri="{FF2B5EF4-FFF2-40B4-BE49-F238E27FC236}">
                      <a16:creationId xmlns:a16="http://schemas.microsoft.com/office/drawing/2014/main" id="{F903BD37-3CE4-BD68-0287-DB9668D3FAF5}"/>
                    </a:ext>
                  </a:extLst>
                </p:cNvPr>
                <p:cNvSpPr/>
                <p:nvPr/>
              </p:nvSpPr>
              <p:spPr>
                <a:xfrm>
                  <a:off x="7958507" y="6166363"/>
                  <a:ext cx="2658162" cy="298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6" name="Chart 5">
                <a:extLst>
                  <a:ext uri="{FF2B5EF4-FFF2-40B4-BE49-F238E27FC236}">
                    <a16:creationId xmlns:a16="http://schemas.microsoft.com/office/drawing/2014/main" id="{2A88BDFE-84BC-3C9F-DBC3-011F4FB3F4B8}"/>
                  </a:ext>
                </a:extLst>
              </p:cNvPr>
              <p:cNvGraphicFramePr/>
              <p:nvPr/>
            </p:nvGraphicFramePr>
            <p:xfrm>
              <a:off x="6500180" y="2434034"/>
              <a:ext cx="5137150" cy="1963769"/>
            </p:xfrm>
            <a:graphic>
              <a:graphicData uri="http://schemas.openxmlformats.org/drawingml/2006/chart">
                <c:chart xmlns:c="http://schemas.openxmlformats.org/drawingml/2006/chart" xmlns:r="http://schemas.openxmlformats.org/officeDocument/2006/relationships" r:id="rId5"/>
              </a:graphicData>
            </a:graphic>
          </p:graphicFrame>
        </p:grpSp>
        <p:sp>
          <p:nvSpPr>
            <p:cNvPr id="29" name="TextBox 28">
              <a:extLst>
                <a:ext uri="{FF2B5EF4-FFF2-40B4-BE49-F238E27FC236}">
                  <a16:creationId xmlns:a16="http://schemas.microsoft.com/office/drawing/2014/main" id="{1C5A575B-62A6-5355-361C-5B467E1D4421}"/>
                </a:ext>
              </a:extLst>
            </p:cNvPr>
            <p:cNvSpPr txBox="1"/>
            <p:nvPr/>
          </p:nvSpPr>
          <p:spPr>
            <a:xfrm>
              <a:off x="8693561" y="6112428"/>
              <a:ext cx="2876995" cy="461665"/>
            </a:xfrm>
            <a:prstGeom prst="rect">
              <a:avLst/>
            </a:prstGeom>
            <a:noFill/>
          </p:spPr>
          <p:txBody>
            <a:bodyPr wrap="square" rtlCol="0">
              <a:spAutoFit/>
            </a:bodyPr>
            <a:lstStyle/>
            <a:p>
              <a:r>
                <a:rPr lang="en-US" sz="2400" b="1" dirty="0">
                  <a:solidFill>
                    <a:srgbClr val="003CC1"/>
                  </a:solidFill>
                </a:rPr>
                <a:t>Trial 2</a:t>
              </a:r>
            </a:p>
          </p:txBody>
        </p:sp>
      </p:grpSp>
      <p:grpSp>
        <p:nvGrpSpPr>
          <p:cNvPr id="34" name="Group 33">
            <a:extLst>
              <a:ext uri="{FF2B5EF4-FFF2-40B4-BE49-F238E27FC236}">
                <a16:creationId xmlns:a16="http://schemas.microsoft.com/office/drawing/2014/main" id="{74D30570-D5BD-7543-78C8-610DB5B3CBFE}"/>
              </a:ext>
            </a:extLst>
          </p:cNvPr>
          <p:cNvGrpSpPr/>
          <p:nvPr/>
        </p:nvGrpSpPr>
        <p:grpSpPr>
          <a:xfrm>
            <a:off x="259229" y="315381"/>
            <a:ext cx="5151438" cy="6258712"/>
            <a:chOff x="259229" y="315381"/>
            <a:chExt cx="5151438" cy="6258712"/>
          </a:xfrm>
        </p:grpSpPr>
        <p:grpSp>
          <p:nvGrpSpPr>
            <p:cNvPr id="2" name="Group 1">
              <a:extLst>
                <a:ext uri="{FF2B5EF4-FFF2-40B4-BE49-F238E27FC236}">
                  <a16:creationId xmlns:a16="http://schemas.microsoft.com/office/drawing/2014/main" id="{2B5780DF-8202-AE7D-5997-A1BB6B855FA8}"/>
                </a:ext>
              </a:extLst>
            </p:cNvPr>
            <p:cNvGrpSpPr/>
            <p:nvPr/>
          </p:nvGrpSpPr>
          <p:grpSpPr>
            <a:xfrm>
              <a:off x="259229" y="315381"/>
              <a:ext cx="5151438" cy="6227238"/>
              <a:chOff x="6175120" y="315381"/>
              <a:chExt cx="5151438" cy="6227238"/>
            </a:xfrm>
          </p:grpSpPr>
          <p:pic>
            <p:nvPicPr>
              <p:cNvPr id="3" name="Picture 2">
                <a:extLst>
                  <a:ext uri="{FF2B5EF4-FFF2-40B4-BE49-F238E27FC236}">
                    <a16:creationId xmlns:a16="http://schemas.microsoft.com/office/drawing/2014/main" id="{3D656DF4-C725-F33F-F88E-F5BC5F0E4D36}"/>
                  </a:ext>
                </a:extLst>
              </p:cNvPr>
              <p:cNvPicPr>
                <a:picLocks noChangeAspect="1"/>
              </p:cNvPicPr>
              <p:nvPr/>
            </p:nvPicPr>
            <p:blipFill>
              <a:blip r:embed="rId6"/>
              <a:stretch>
                <a:fillRect/>
              </a:stretch>
            </p:blipFill>
            <p:spPr>
              <a:xfrm>
                <a:off x="6219570" y="315381"/>
                <a:ext cx="5092700" cy="1841500"/>
              </a:xfrm>
              <a:prstGeom prst="rect">
                <a:avLst/>
              </a:prstGeom>
              <a:ln w="38100">
                <a:solidFill>
                  <a:schemeClr val="accent1"/>
                </a:solidFill>
              </a:ln>
            </p:spPr>
          </p:pic>
          <p:pic>
            <p:nvPicPr>
              <p:cNvPr id="4" name="Picture 3">
                <a:extLst>
                  <a:ext uri="{FF2B5EF4-FFF2-40B4-BE49-F238E27FC236}">
                    <a16:creationId xmlns:a16="http://schemas.microsoft.com/office/drawing/2014/main" id="{29B3325B-0604-1CFC-897D-33BA14D88961}"/>
                  </a:ext>
                </a:extLst>
              </p:cNvPr>
              <p:cNvPicPr>
                <a:picLocks noChangeAspect="1"/>
              </p:cNvPicPr>
              <p:nvPr/>
            </p:nvPicPr>
            <p:blipFill>
              <a:blip r:embed="rId7"/>
              <a:stretch>
                <a:fillRect/>
              </a:stretch>
            </p:blipFill>
            <p:spPr>
              <a:xfrm>
                <a:off x="6175120" y="2434035"/>
                <a:ext cx="5137150" cy="1854200"/>
              </a:xfrm>
              <a:prstGeom prst="rect">
                <a:avLst/>
              </a:prstGeom>
              <a:ln w="38100">
                <a:solidFill>
                  <a:schemeClr val="accent1"/>
                </a:solidFill>
              </a:ln>
            </p:spPr>
          </p:pic>
          <p:pic>
            <p:nvPicPr>
              <p:cNvPr id="5" name="Picture 4">
                <a:extLst>
                  <a:ext uri="{FF2B5EF4-FFF2-40B4-BE49-F238E27FC236}">
                    <a16:creationId xmlns:a16="http://schemas.microsoft.com/office/drawing/2014/main" id="{F1E4180B-A77A-D689-8ADA-140AD7BA05AE}"/>
                  </a:ext>
                </a:extLst>
              </p:cNvPr>
              <p:cNvPicPr>
                <a:picLocks noChangeAspect="1"/>
              </p:cNvPicPr>
              <p:nvPr/>
            </p:nvPicPr>
            <p:blipFill>
              <a:blip r:embed="rId8"/>
              <a:stretch>
                <a:fillRect/>
              </a:stretch>
            </p:blipFill>
            <p:spPr>
              <a:xfrm>
                <a:off x="6189408" y="4553471"/>
                <a:ext cx="5137150" cy="1989148"/>
              </a:xfrm>
              <a:prstGeom prst="rect">
                <a:avLst/>
              </a:prstGeom>
              <a:ln w="38100">
                <a:solidFill>
                  <a:schemeClr val="accent1"/>
                </a:solidFill>
              </a:ln>
            </p:spPr>
          </p:pic>
        </p:grpSp>
        <p:sp>
          <p:nvSpPr>
            <p:cNvPr id="8" name="Rectangle 7">
              <a:extLst>
                <a:ext uri="{FF2B5EF4-FFF2-40B4-BE49-F238E27FC236}">
                  <a16:creationId xmlns:a16="http://schemas.microsoft.com/office/drawing/2014/main" id="{6D087109-F012-3F23-4309-35F316DD4A25}"/>
                </a:ext>
              </a:extLst>
            </p:cNvPr>
            <p:cNvSpPr/>
            <p:nvPr/>
          </p:nvSpPr>
          <p:spPr>
            <a:xfrm>
              <a:off x="1692165" y="6210110"/>
              <a:ext cx="2658162" cy="298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A575FAE-E996-53C9-A649-50834B291C4B}"/>
                </a:ext>
              </a:extLst>
            </p:cNvPr>
            <p:cNvSpPr txBox="1"/>
            <p:nvPr/>
          </p:nvSpPr>
          <p:spPr>
            <a:xfrm>
              <a:off x="2384576" y="6112428"/>
              <a:ext cx="2876995" cy="461665"/>
            </a:xfrm>
            <a:prstGeom prst="rect">
              <a:avLst/>
            </a:prstGeom>
            <a:noFill/>
          </p:spPr>
          <p:txBody>
            <a:bodyPr wrap="square" rtlCol="0">
              <a:spAutoFit/>
            </a:bodyPr>
            <a:lstStyle/>
            <a:p>
              <a:r>
                <a:rPr lang="en-US" sz="2400" b="1" dirty="0">
                  <a:solidFill>
                    <a:schemeClr val="accent1"/>
                  </a:solidFill>
                </a:rPr>
                <a:t>Trial 1</a:t>
              </a:r>
            </a:p>
          </p:txBody>
        </p:sp>
      </p:grpSp>
    </p:spTree>
    <p:extLst>
      <p:ext uri="{BB962C8B-B14F-4D97-AF65-F5344CB8AC3E}">
        <p14:creationId xmlns:p14="http://schemas.microsoft.com/office/powerpoint/2010/main" val="239680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2">
            <a:extLst>
              <a:ext uri="{FF2B5EF4-FFF2-40B4-BE49-F238E27FC236}">
                <a16:creationId xmlns:a16="http://schemas.microsoft.com/office/drawing/2014/main" id="{0CE7AFA2-219B-294F-F2AB-0FBD4E05596D}"/>
              </a:ext>
            </a:extLst>
          </p:cNvPr>
          <p:cNvGraphicFramePr>
            <a:graphicFrameLocks/>
          </p:cNvGraphicFramePr>
          <p:nvPr>
            <p:extLst>
              <p:ext uri="{D42A27DB-BD31-4B8C-83A1-F6EECF244321}">
                <p14:modId xmlns:p14="http://schemas.microsoft.com/office/powerpoint/2010/main" val="3138705748"/>
              </p:ext>
            </p:extLst>
          </p:nvPr>
        </p:nvGraphicFramePr>
        <p:xfrm>
          <a:off x="1138643" y="304800"/>
          <a:ext cx="10319066" cy="5972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0118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4EE2A-F425-FBFC-D98C-DC5460F409AC}"/>
              </a:ext>
            </a:extLst>
          </p:cNvPr>
          <p:cNvSpPr>
            <a:spLocks noGrp="1"/>
          </p:cNvSpPr>
          <p:nvPr>
            <p:ph type="title"/>
          </p:nvPr>
        </p:nvSpPr>
        <p:spPr>
          <a:xfrm>
            <a:off x="680322" y="753228"/>
            <a:ext cx="9578104" cy="1080938"/>
          </a:xfrm>
        </p:spPr>
        <p:txBody>
          <a:bodyPr/>
          <a:lstStyle/>
          <a:p>
            <a:r>
              <a:rPr lang="en-GB" dirty="0"/>
              <a:t>Example 2: Wellbeing Augmented Reality Board Game</a:t>
            </a:r>
          </a:p>
        </p:txBody>
      </p:sp>
      <p:pic>
        <p:nvPicPr>
          <p:cNvPr id="3" name="Picture 2">
            <a:extLst>
              <a:ext uri="{FF2B5EF4-FFF2-40B4-BE49-F238E27FC236}">
                <a16:creationId xmlns:a16="http://schemas.microsoft.com/office/drawing/2014/main" id="{FBAFE4EC-BD42-9912-1ED4-E9309BFBB9E8}"/>
              </a:ext>
            </a:extLst>
          </p:cNvPr>
          <p:cNvPicPr>
            <a:picLocks noChangeAspect="1"/>
          </p:cNvPicPr>
          <p:nvPr/>
        </p:nvPicPr>
        <p:blipFill>
          <a:blip r:embed="rId3"/>
          <a:stretch>
            <a:fillRect/>
          </a:stretch>
        </p:blipFill>
        <p:spPr>
          <a:xfrm>
            <a:off x="3226973" y="2270578"/>
            <a:ext cx="4291956" cy="4133446"/>
          </a:xfrm>
          <a:prstGeom prst="rect">
            <a:avLst/>
          </a:prstGeom>
        </p:spPr>
      </p:pic>
      <p:pic>
        <p:nvPicPr>
          <p:cNvPr id="5" name="Picture 6">
            <a:extLst>
              <a:ext uri="{FF2B5EF4-FFF2-40B4-BE49-F238E27FC236}">
                <a16:creationId xmlns:a16="http://schemas.microsoft.com/office/drawing/2014/main" id="{54D27507-D026-5E50-0370-316F87A1DB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72539" y="3248477"/>
            <a:ext cx="2164738" cy="108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4BB1581-F5F0-B2C9-C363-4EB5F33573B6}"/>
              </a:ext>
            </a:extLst>
          </p:cNvPr>
          <p:cNvPicPr>
            <a:picLocks noChangeAspect="1"/>
          </p:cNvPicPr>
          <p:nvPr/>
        </p:nvPicPr>
        <p:blipFill>
          <a:blip r:embed="rId5"/>
          <a:stretch>
            <a:fillRect/>
          </a:stretch>
        </p:blipFill>
        <p:spPr>
          <a:xfrm>
            <a:off x="8872538" y="4757738"/>
            <a:ext cx="2164738" cy="1019479"/>
          </a:xfrm>
          <a:prstGeom prst="rect">
            <a:avLst/>
          </a:prstGeom>
        </p:spPr>
      </p:pic>
    </p:spTree>
    <p:extLst>
      <p:ext uri="{BB962C8B-B14F-4D97-AF65-F5344CB8AC3E}">
        <p14:creationId xmlns:p14="http://schemas.microsoft.com/office/powerpoint/2010/main" val="3106061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ED95-D607-57AC-A143-F6E909A72290}"/>
              </a:ext>
            </a:extLst>
          </p:cNvPr>
          <p:cNvSpPr>
            <a:spLocks noGrp="1"/>
          </p:cNvSpPr>
          <p:nvPr>
            <p:ph type="title"/>
          </p:nvPr>
        </p:nvSpPr>
        <p:spPr/>
        <p:txBody>
          <a:bodyPr/>
          <a:lstStyle/>
          <a:p>
            <a:r>
              <a:rPr lang="en-GB" dirty="0"/>
              <a:t>Young people are engaged in gaming</a:t>
            </a:r>
          </a:p>
        </p:txBody>
      </p:sp>
      <p:pic>
        <p:nvPicPr>
          <p:cNvPr id="3" name="Picture 2">
            <a:extLst>
              <a:ext uri="{FF2B5EF4-FFF2-40B4-BE49-F238E27FC236}">
                <a16:creationId xmlns:a16="http://schemas.microsoft.com/office/drawing/2014/main" id="{FB179E1B-ACE2-485C-B964-9C81477CC3E7}"/>
              </a:ext>
            </a:extLst>
          </p:cNvPr>
          <p:cNvPicPr>
            <a:picLocks noChangeAspect="1"/>
          </p:cNvPicPr>
          <p:nvPr/>
        </p:nvPicPr>
        <p:blipFill>
          <a:blip r:embed="rId3"/>
          <a:stretch>
            <a:fillRect/>
          </a:stretch>
        </p:blipFill>
        <p:spPr>
          <a:xfrm>
            <a:off x="818732" y="1862741"/>
            <a:ext cx="9613861" cy="4728822"/>
          </a:xfrm>
          <a:prstGeom prst="rect">
            <a:avLst/>
          </a:prstGeom>
        </p:spPr>
      </p:pic>
      <p:sp>
        <p:nvSpPr>
          <p:cNvPr id="5" name="TextBox 4">
            <a:extLst>
              <a:ext uri="{FF2B5EF4-FFF2-40B4-BE49-F238E27FC236}">
                <a16:creationId xmlns:a16="http://schemas.microsoft.com/office/drawing/2014/main" id="{05C79AF8-BA93-81A3-3053-DFFBE991579D}"/>
              </a:ext>
            </a:extLst>
          </p:cNvPr>
          <p:cNvSpPr txBox="1"/>
          <p:nvPr/>
        </p:nvSpPr>
        <p:spPr>
          <a:xfrm>
            <a:off x="10576322" y="1109031"/>
            <a:ext cx="6093618" cy="369332"/>
          </a:xfrm>
          <a:prstGeom prst="rect">
            <a:avLst/>
          </a:prstGeom>
          <a:noFill/>
        </p:spPr>
        <p:txBody>
          <a:bodyPr wrap="square">
            <a:spAutoFit/>
          </a:bodyPr>
          <a:lstStyle/>
          <a:p>
            <a:r>
              <a:rPr lang="en-GB" dirty="0">
                <a:solidFill>
                  <a:schemeClr val="bg1"/>
                </a:solidFill>
              </a:rPr>
              <a:t>Ofcom 2024, </a:t>
            </a:r>
          </a:p>
        </p:txBody>
      </p:sp>
    </p:spTree>
    <p:extLst>
      <p:ext uri="{BB962C8B-B14F-4D97-AF65-F5344CB8AC3E}">
        <p14:creationId xmlns:p14="http://schemas.microsoft.com/office/powerpoint/2010/main" val="3499338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07F3C-F086-4EB2-B314-C1FC50733EC9}"/>
              </a:ext>
            </a:extLst>
          </p:cNvPr>
          <p:cNvSpPr>
            <a:spLocks noGrp="1"/>
          </p:cNvSpPr>
          <p:nvPr>
            <p:ph type="title"/>
          </p:nvPr>
        </p:nvSpPr>
        <p:spPr/>
        <p:txBody>
          <a:bodyPr/>
          <a:lstStyle/>
          <a:p>
            <a:r>
              <a:rPr lang="en-GB" dirty="0"/>
              <a:t>Gaming is surprisingly social…</a:t>
            </a:r>
          </a:p>
        </p:txBody>
      </p:sp>
      <p:pic>
        <p:nvPicPr>
          <p:cNvPr id="5" name="Content Placeholder 4">
            <a:extLst>
              <a:ext uri="{FF2B5EF4-FFF2-40B4-BE49-F238E27FC236}">
                <a16:creationId xmlns:a16="http://schemas.microsoft.com/office/drawing/2014/main" id="{7369C855-0CF2-461F-8194-96BEC6880E35}"/>
              </a:ext>
            </a:extLst>
          </p:cNvPr>
          <p:cNvPicPr>
            <a:picLocks noGrp="1" noChangeAspect="1"/>
          </p:cNvPicPr>
          <p:nvPr>
            <p:ph idx="1"/>
          </p:nvPr>
        </p:nvPicPr>
        <p:blipFill>
          <a:blip r:embed="rId3"/>
          <a:stretch>
            <a:fillRect/>
          </a:stretch>
        </p:blipFill>
        <p:spPr>
          <a:xfrm>
            <a:off x="3256854" y="2174733"/>
            <a:ext cx="5703639" cy="2140092"/>
          </a:xfrm>
        </p:spPr>
      </p:pic>
      <p:pic>
        <p:nvPicPr>
          <p:cNvPr id="3" name="Picture 2">
            <a:extLst>
              <a:ext uri="{FF2B5EF4-FFF2-40B4-BE49-F238E27FC236}">
                <a16:creationId xmlns:a16="http://schemas.microsoft.com/office/drawing/2014/main" id="{BA9A74DD-8358-A818-BDBC-E3DD9A8AE33E}"/>
              </a:ext>
            </a:extLst>
          </p:cNvPr>
          <p:cNvPicPr>
            <a:picLocks noChangeAspect="1"/>
          </p:cNvPicPr>
          <p:nvPr/>
        </p:nvPicPr>
        <p:blipFill>
          <a:blip r:embed="rId4"/>
          <a:stretch>
            <a:fillRect/>
          </a:stretch>
        </p:blipFill>
        <p:spPr>
          <a:xfrm>
            <a:off x="1243163" y="3603760"/>
            <a:ext cx="9705673" cy="3603048"/>
          </a:xfrm>
          <a:prstGeom prst="rect">
            <a:avLst/>
          </a:prstGeom>
        </p:spPr>
      </p:pic>
    </p:spTree>
    <p:extLst>
      <p:ext uri="{BB962C8B-B14F-4D97-AF65-F5344CB8AC3E}">
        <p14:creationId xmlns:p14="http://schemas.microsoft.com/office/powerpoint/2010/main" val="1152685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88EFB-A68B-EBF9-28F8-A1411CA8E891}"/>
              </a:ext>
            </a:extLst>
          </p:cNvPr>
          <p:cNvSpPr>
            <a:spLocks noGrp="1"/>
          </p:cNvSpPr>
          <p:nvPr>
            <p:ph type="title"/>
          </p:nvPr>
        </p:nvSpPr>
        <p:spPr/>
        <p:txBody>
          <a:bodyPr/>
          <a:lstStyle/>
          <a:p>
            <a:r>
              <a:rPr lang="en-GB" dirty="0"/>
              <a:t>Youth mental health problems are on the rise</a:t>
            </a:r>
          </a:p>
        </p:txBody>
      </p:sp>
      <p:graphicFrame>
        <p:nvGraphicFramePr>
          <p:cNvPr id="10" name="Content Placeholder 9">
            <a:extLst>
              <a:ext uri="{FF2B5EF4-FFF2-40B4-BE49-F238E27FC236}">
                <a16:creationId xmlns:a16="http://schemas.microsoft.com/office/drawing/2014/main" id="{511F7D36-F0E3-62C4-F68D-425154A93D5D}"/>
              </a:ext>
            </a:extLst>
          </p:cNvPr>
          <p:cNvGraphicFramePr>
            <a:graphicFrameLocks noGrp="1"/>
          </p:cNvGraphicFramePr>
          <p:nvPr>
            <p:ph idx="1"/>
            <p:extLst>
              <p:ext uri="{D42A27DB-BD31-4B8C-83A1-F6EECF244321}">
                <p14:modId xmlns:p14="http://schemas.microsoft.com/office/powerpoint/2010/main" val="3763176680"/>
              </p:ext>
            </p:extLst>
          </p:nvPr>
        </p:nvGraphicFramePr>
        <p:xfrm>
          <a:off x="681038" y="2336800"/>
          <a:ext cx="9613900" cy="35988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720269D1-ED9C-4269-B9D4-6411D49AD0E4}"/>
              </a:ext>
            </a:extLst>
          </p:cNvPr>
          <p:cNvSpPr txBox="1"/>
          <p:nvPr/>
        </p:nvSpPr>
        <p:spPr>
          <a:xfrm>
            <a:off x="10697029" y="924365"/>
            <a:ext cx="1872343" cy="646331"/>
          </a:xfrm>
          <a:prstGeom prst="rect">
            <a:avLst/>
          </a:prstGeom>
          <a:noFill/>
        </p:spPr>
        <p:txBody>
          <a:bodyPr wrap="square">
            <a:spAutoFit/>
          </a:bodyPr>
          <a:lstStyle/>
          <a:p>
            <a:r>
              <a:rPr lang="en-GB" dirty="0">
                <a:solidFill>
                  <a:schemeClr val="bg1"/>
                </a:solidFill>
              </a:rPr>
              <a:t>NHS Digital </a:t>
            </a:r>
          </a:p>
          <a:p>
            <a:r>
              <a:rPr lang="en-GB" dirty="0">
                <a:solidFill>
                  <a:schemeClr val="bg1"/>
                </a:solidFill>
              </a:rPr>
              <a:t>2023</a:t>
            </a:r>
          </a:p>
        </p:txBody>
      </p:sp>
      <p:graphicFrame>
        <p:nvGraphicFramePr>
          <p:cNvPr id="4" name="Diagram 3">
            <a:extLst>
              <a:ext uri="{FF2B5EF4-FFF2-40B4-BE49-F238E27FC236}">
                <a16:creationId xmlns:a16="http://schemas.microsoft.com/office/drawing/2014/main" id="{E0C47E22-C42F-4F9B-9B3F-67958C19A611}"/>
              </a:ext>
            </a:extLst>
          </p:cNvPr>
          <p:cNvGraphicFramePr/>
          <p:nvPr>
            <p:extLst>
              <p:ext uri="{D42A27DB-BD31-4B8C-83A1-F6EECF244321}">
                <p14:modId xmlns:p14="http://schemas.microsoft.com/office/powerpoint/2010/main" val="1130886550"/>
              </p:ext>
            </p:extLst>
          </p:nvPr>
        </p:nvGraphicFramePr>
        <p:xfrm>
          <a:off x="466308" y="5933635"/>
          <a:ext cx="12103064" cy="920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CE038F11-9233-44F1-AFD4-82C939E6B03D}"/>
              </a:ext>
            </a:extLst>
          </p:cNvPr>
          <p:cNvSpPr txBox="1"/>
          <p:nvPr/>
        </p:nvSpPr>
        <p:spPr>
          <a:xfrm>
            <a:off x="10813143" y="6209193"/>
            <a:ext cx="943428" cy="369332"/>
          </a:xfrm>
          <a:prstGeom prst="rect">
            <a:avLst/>
          </a:prstGeom>
          <a:noFill/>
        </p:spPr>
        <p:txBody>
          <a:bodyPr wrap="square" rtlCol="0">
            <a:spAutoFit/>
          </a:bodyPr>
          <a:lstStyle/>
          <a:p>
            <a:r>
              <a:rPr lang="en-GB" dirty="0"/>
              <a:t>8-25yrs</a:t>
            </a:r>
          </a:p>
        </p:txBody>
      </p:sp>
      <p:sp>
        <p:nvSpPr>
          <p:cNvPr id="9" name="TextBox 8">
            <a:extLst>
              <a:ext uri="{FF2B5EF4-FFF2-40B4-BE49-F238E27FC236}">
                <a16:creationId xmlns:a16="http://schemas.microsoft.com/office/drawing/2014/main" id="{7391A0B1-1D2C-4019-A409-CAB934832EEF}"/>
              </a:ext>
            </a:extLst>
          </p:cNvPr>
          <p:cNvSpPr txBox="1"/>
          <p:nvPr/>
        </p:nvSpPr>
        <p:spPr>
          <a:xfrm>
            <a:off x="10631715" y="3136612"/>
            <a:ext cx="1277257" cy="584775"/>
          </a:xfrm>
          <a:prstGeom prst="rect">
            <a:avLst/>
          </a:prstGeom>
          <a:noFill/>
        </p:spPr>
        <p:txBody>
          <a:bodyPr wrap="square" rtlCol="0">
            <a:spAutoFit/>
          </a:bodyPr>
          <a:lstStyle/>
          <a:p>
            <a:r>
              <a:rPr lang="en-GB" sz="3200" dirty="0"/>
              <a:t>£7%</a:t>
            </a:r>
          </a:p>
        </p:txBody>
      </p:sp>
      <p:sp>
        <p:nvSpPr>
          <p:cNvPr id="11" name="Arrow: Up 10">
            <a:extLst>
              <a:ext uri="{FF2B5EF4-FFF2-40B4-BE49-F238E27FC236}">
                <a16:creationId xmlns:a16="http://schemas.microsoft.com/office/drawing/2014/main" id="{7DDAA155-678D-4254-B38B-06203E0F6E54}"/>
              </a:ext>
            </a:extLst>
          </p:cNvPr>
          <p:cNvSpPr/>
          <p:nvPr/>
        </p:nvSpPr>
        <p:spPr>
          <a:xfrm>
            <a:off x="11447708" y="2859314"/>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1912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D9C24-3143-4C7A-90B7-F83BDBFE2A17}"/>
              </a:ext>
            </a:extLst>
          </p:cNvPr>
          <p:cNvSpPr>
            <a:spLocks noGrp="1"/>
          </p:cNvSpPr>
          <p:nvPr>
            <p:ph type="title"/>
          </p:nvPr>
        </p:nvSpPr>
        <p:spPr>
          <a:xfrm>
            <a:off x="184339" y="595095"/>
            <a:ext cx="11331994" cy="1325563"/>
          </a:xfrm>
        </p:spPr>
        <p:txBody>
          <a:bodyPr/>
          <a:lstStyle/>
          <a:p>
            <a:r>
              <a:rPr lang="en-GB" dirty="0"/>
              <a:t>Serious games might improve adolescent health?</a:t>
            </a:r>
          </a:p>
        </p:txBody>
      </p:sp>
      <p:graphicFrame>
        <p:nvGraphicFramePr>
          <p:cNvPr id="8" name="TextBox 5">
            <a:extLst>
              <a:ext uri="{FF2B5EF4-FFF2-40B4-BE49-F238E27FC236}">
                <a16:creationId xmlns:a16="http://schemas.microsoft.com/office/drawing/2014/main" id="{31A909D8-D259-A61F-07A6-1EE35C5BAA8A}"/>
              </a:ext>
            </a:extLst>
          </p:cNvPr>
          <p:cNvGraphicFramePr/>
          <p:nvPr>
            <p:extLst>
              <p:ext uri="{D42A27DB-BD31-4B8C-83A1-F6EECF244321}">
                <p14:modId xmlns:p14="http://schemas.microsoft.com/office/powerpoint/2010/main" val="1829102503"/>
              </p:ext>
            </p:extLst>
          </p:nvPr>
        </p:nvGraphicFramePr>
        <p:xfrm>
          <a:off x="1479484" y="1920658"/>
          <a:ext cx="8741705" cy="5108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6EA3B4A4-948B-4A49-8B2B-7227209C8621}"/>
              </a:ext>
            </a:extLst>
          </p:cNvPr>
          <p:cNvSpPr txBox="1"/>
          <p:nvPr/>
        </p:nvSpPr>
        <p:spPr>
          <a:xfrm>
            <a:off x="9142269" y="6029098"/>
            <a:ext cx="6099462" cy="369332"/>
          </a:xfrm>
          <a:prstGeom prst="rect">
            <a:avLst/>
          </a:prstGeom>
          <a:noFill/>
        </p:spPr>
        <p:txBody>
          <a:bodyPr wrap="square">
            <a:spAutoFit/>
          </a:bodyPr>
          <a:lstStyle/>
          <a:p>
            <a:r>
              <a:rPr lang="en-GB" sz="1800" dirty="0"/>
              <a:t>Andrew et al. (2022)</a:t>
            </a:r>
          </a:p>
        </p:txBody>
      </p:sp>
    </p:spTree>
    <p:extLst>
      <p:ext uri="{BB962C8B-B14F-4D97-AF65-F5344CB8AC3E}">
        <p14:creationId xmlns:p14="http://schemas.microsoft.com/office/powerpoint/2010/main" val="140370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58756-8BFF-40C1-AEF7-763123E51F56}"/>
              </a:ext>
            </a:extLst>
          </p:cNvPr>
          <p:cNvSpPr>
            <a:spLocks noGrp="1"/>
          </p:cNvSpPr>
          <p:nvPr>
            <p:ph type="title"/>
          </p:nvPr>
        </p:nvSpPr>
        <p:spPr/>
        <p:txBody>
          <a:bodyPr/>
          <a:lstStyle/>
          <a:p>
            <a:r>
              <a:rPr lang="en-GB" dirty="0"/>
              <a:t>Game evidence from large national Youth MH trials: SPARX</a:t>
            </a:r>
          </a:p>
        </p:txBody>
      </p:sp>
      <p:pic>
        <p:nvPicPr>
          <p:cNvPr id="4" name="Content Placeholder 3">
            <a:extLst>
              <a:ext uri="{FF2B5EF4-FFF2-40B4-BE49-F238E27FC236}">
                <a16:creationId xmlns:a16="http://schemas.microsoft.com/office/drawing/2014/main" id="{1DD88A9E-FCCC-FEAF-F541-008FF84ACC35}"/>
              </a:ext>
            </a:extLst>
          </p:cNvPr>
          <p:cNvPicPr>
            <a:picLocks noGrp="1" noChangeAspect="1"/>
          </p:cNvPicPr>
          <p:nvPr>
            <p:ph idx="1"/>
          </p:nvPr>
        </p:nvPicPr>
        <p:blipFill>
          <a:blip r:embed="rId3"/>
          <a:stretch>
            <a:fillRect/>
          </a:stretch>
        </p:blipFill>
        <p:spPr>
          <a:xfrm>
            <a:off x="7439081" y="2771863"/>
            <a:ext cx="4584589" cy="2371550"/>
          </a:xfrm>
          <a:prstGeom prst="rect">
            <a:avLst/>
          </a:prstGeom>
        </p:spPr>
      </p:pic>
      <p:sp>
        <p:nvSpPr>
          <p:cNvPr id="5" name="TextBox 4">
            <a:extLst>
              <a:ext uri="{FF2B5EF4-FFF2-40B4-BE49-F238E27FC236}">
                <a16:creationId xmlns:a16="http://schemas.microsoft.com/office/drawing/2014/main" id="{94C4CDAD-82E4-654A-C5A6-94D5EA42908B}"/>
              </a:ext>
            </a:extLst>
          </p:cNvPr>
          <p:cNvSpPr txBox="1"/>
          <p:nvPr/>
        </p:nvSpPr>
        <p:spPr>
          <a:xfrm>
            <a:off x="680321" y="2243225"/>
            <a:ext cx="6506292" cy="4401205"/>
          </a:xfrm>
          <a:prstGeom prst="rect">
            <a:avLst/>
          </a:prstGeom>
          <a:noFill/>
        </p:spPr>
        <p:txBody>
          <a:bodyPr wrap="square" rtlCol="0">
            <a:spAutoFit/>
          </a:bodyPr>
          <a:lstStyle/>
          <a:p>
            <a:pPr marL="285750" indent="-285750">
              <a:buFont typeface="Arial" panose="020B0604020202020204" pitchFamily="34" charset="0"/>
              <a:buChar char="•"/>
            </a:pPr>
            <a:r>
              <a:rPr lang="en-GB" sz="2800" dirty="0"/>
              <a:t>SPARX is a tried and tested method of e-therapy, providing effective help with feelings of moderate anxiety and depression</a:t>
            </a:r>
          </a:p>
          <a:p>
            <a:pPr marL="285750" indent="-285750">
              <a:buFont typeface="Arial" panose="020B0604020202020204" pitchFamily="34" charset="0"/>
              <a:buChar char="•"/>
            </a:pPr>
            <a:r>
              <a:rPr lang="en-GB" sz="2800" dirty="0"/>
              <a:t>Developed by Sally Merry and team in New Zealand and rolled out nationally free to all CYP</a:t>
            </a:r>
          </a:p>
          <a:p>
            <a:pPr marL="285750" indent="-285750">
              <a:buFont typeface="Arial" panose="020B0604020202020204" pitchFamily="34" charset="0"/>
              <a:buChar char="•"/>
            </a:pPr>
            <a:r>
              <a:rPr lang="en-GB" sz="2800" dirty="0"/>
              <a:t>CBT informed</a:t>
            </a:r>
          </a:p>
          <a:p>
            <a:pPr marL="285750" indent="-285750">
              <a:buFont typeface="Arial" panose="020B0604020202020204" pitchFamily="34" charset="0"/>
              <a:buChar char="•"/>
            </a:pPr>
            <a:r>
              <a:rPr lang="en-GB" sz="2800" dirty="0"/>
              <a:t>Multiple positive outcome trials since 2012</a:t>
            </a:r>
          </a:p>
        </p:txBody>
      </p:sp>
    </p:spTree>
    <p:extLst>
      <p:ext uri="{BB962C8B-B14F-4D97-AF65-F5344CB8AC3E}">
        <p14:creationId xmlns:p14="http://schemas.microsoft.com/office/powerpoint/2010/main" val="2118149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2BB9F-313E-BDE7-5CFD-59F294DC4840}"/>
              </a:ext>
            </a:extLst>
          </p:cNvPr>
          <p:cNvSpPr>
            <a:spLocks noGrp="1"/>
          </p:cNvSpPr>
          <p:nvPr>
            <p:ph type="title"/>
          </p:nvPr>
        </p:nvSpPr>
        <p:spPr/>
        <p:txBody>
          <a:bodyPr/>
          <a:lstStyle/>
          <a:p>
            <a:r>
              <a:rPr lang="en-GB" dirty="0"/>
              <a:t>Dragons of </a:t>
            </a:r>
            <a:r>
              <a:rPr lang="en-GB" dirty="0" err="1"/>
              <a:t>Afterlands</a:t>
            </a:r>
            <a:endParaRPr lang="en-GB" dirty="0"/>
          </a:p>
        </p:txBody>
      </p:sp>
      <p:sp>
        <p:nvSpPr>
          <p:cNvPr id="3" name="Content Placeholder 2">
            <a:extLst>
              <a:ext uri="{FF2B5EF4-FFF2-40B4-BE49-F238E27FC236}">
                <a16:creationId xmlns:a16="http://schemas.microsoft.com/office/drawing/2014/main" id="{AA230BBF-15BE-921A-A71E-C72C8A5A53EC}"/>
              </a:ext>
            </a:extLst>
          </p:cNvPr>
          <p:cNvSpPr>
            <a:spLocks noGrp="1"/>
          </p:cNvSpPr>
          <p:nvPr>
            <p:ph idx="1"/>
          </p:nvPr>
        </p:nvSpPr>
        <p:spPr>
          <a:xfrm>
            <a:off x="393588" y="3589999"/>
            <a:ext cx="9613861" cy="3599316"/>
          </a:xfrm>
        </p:spPr>
        <p:txBody>
          <a:bodyPr>
            <a:normAutofit/>
          </a:bodyPr>
          <a:lstStyle/>
          <a:p>
            <a:r>
              <a:rPr lang="en-GB" dirty="0"/>
              <a:t>An immersive, interactive, multi-player AR board game </a:t>
            </a:r>
          </a:p>
          <a:p>
            <a:r>
              <a:rPr lang="en-GB" dirty="0"/>
              <a:t>It aims to improve wellbeing in young people, across physical, social, emotional and cognitive realms. 4 Dragon worlds with tasks.</a:t>
            </a:r>
          </a:p>
          <a:p>
            <a:r>
              <a:rPr lang="en-GB" dirty="0"/>
              <a:t>It can be played in person, remotely or hybrid.</a:t>
            </a:r>
          </a:p>
          <a:p>
            <a:r>
              <a:rPr lang="en-GB" dirty="0"/>
              <a:t>Co-developed with YP &amp; a multidisciplinary team</a:t>
            </a:r>
          </a:p>
          <a:p>
            <a:r>
              <a:rPr lang="en-GB" dirty="0"/>
              <a:t>Grounded in evidence-based psychological theory</a:t>
            </a:r>
          </a:p>
          <a:p>
            <a:endParaRPr lang="en-GB" dirty="0"/>
          </a:p>
        </p:txBody>
      </p:sp>
      <p:pic>
        <p:nvPicPr>
          <p:cNvPr id="7" name="Picture 6">
            <a:extLst>
              <a:ext uri="{FF2B5EF4-FFF2-40B4-BE49-F238E27FC236}">
                <a16:creationId xmlns:a16="http://schemas.microsoft.com/office/drawing/2014/main" id="{BA4A7955-1383-24EE-FAC4-B61379277946}"/>
              </a:ext>
            </a:extLst>
          </p:cNvPr>
          <p:cNvPicPr>
            <a:picLocks noChangeAspect="1"/>
          </p:cNvPicPr>
          <p:nvPr/>
        </p:nvPicPr>
        <p:blipFill>
          <a:blip r:embed="rId4"/>
          <a:stretch>
            <a:fillRect/>
          </a:stretch>
        </p:blipFill>
        <p:spPr>
          <a:xfrm>
            <a:off x="9555870" y="4544679"/>
            <a:ext cx="2636130" cy="2252360"/>
          </a:xfrm>
          <a:prstGeom prst="rect">
            <a:avLst/>
          </a:prstGeom>
        </p:spPr>
      </p:pic>
      <p:sp>
        <p:nvSpPr>
          <p:cNvPr id="9" name="TextBox 8">
            <a:extLst>
              <a:ext uri="{FF2B5EF4-FFF2-40B4-BE49-F238E27FC236}">
                <a16:creationId xmlns:a16="http://schemas.microsoft.com/office/drawing/2014/main" id="{BAA37E87-850F-2375-4E11-06E53FE127CD}"/>
              </a:ext>
            </a:extLst>
          </p:cNvPr>
          <p:cNvSpPr txBox="1"/>
          <p:nvPr/>
        </p:nvSpPr>
        <p:spPr>
          <a:xfrm>
            <a:off x="3049191" y="3244334"/>
            <a:ext cx="6093618" cy="369332"/>
          </a:xfrm>
          <a:prstGeom prst="rect">
            <a:avLst/>
          </a:prstGeom>
          <a:noFill/>
        </p:spPr>
        <p:txBody>
          <a:bodyPr wrap="square">
            <a:spAutoFit/>
          </a:bodyPr>
          <a:lstStyle/>
          <a:p>
            <a:r>
              <a:rPr lang="en-GB" b="0" i="0" dirty="0">
                <a:solidFill>
                  <a:srgbClr val="000000"/>
                </a:solidFill>
                <a:effectLst/>
                <a:latin typeface="Times New Roman" panose="02020603050405020304" pitchFamily="18" charset="0"/>
              </a:rPr>
              <a:t> </a:t>
            </a:r>
            <a:endParaRPr lang="en-GB" dirty="0"/>
          </a:p>
        </p:txBody>
      </p:sp>
      <p:pic>
        <p:nvPicPr>
          <p:cNvPr id="5" name="Online Media 4" title="Dragons of Afterlands AR board game">
            <a:hlinkClick r:id="" action="ppaction://media"/>
            <a:extLst>
              <a:ext uri="{FF2B5EF4-FFF2-40B4-BE49-F238E27FC236}">
                <a16:creationId xmlns:a16="http://schemas.microsoft.com/office/drawing/2014/main" id="{EA1A5C7A-6DE7-4C78-BF6C-6998B1D84E9A}"/>
              </a:ext>
            </a:extLst>
          </p:cNvPr>
          <p:cNvPicPr>
            <a:picLocks noRot="1" noChangeAspect="1"/>
          </p:cNvPicPr>
          <p:nvPr>
            <a:videoFile r:link="rId1"/>
          </p:nvPr>
        </p:nvPicPr>
        <p:blipFill>
          <a:blip r:embed="rId5"/>
          <a:stretch>
            <a:fillRect/>
          </a:stretch>
        </p:blipFill>
        <p:spPr>
          <a:xfrm>
            <a:off x="6186167" y="50719"/>
            <a:ext cx="6005833" cy="3378281"/>
          </a:xfrm>
          <a:prstGeom prst="rect">
            <a:avLst/>
          </a:prstGeom>
        </p:spPr>
      </p:pic>
    </p:spTree>
    <p:extLst>
      <p:ext uri="{BB962C8B-B14F-4D97-AF65-F5344CB8AC3E}">
        <p14:creationId xmlns:p14="http://schemas.microsoft.com/office/powerpoint/2010/main" val="334715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37A56-AE93-7ECF-4E77-7019BE7190FB}"/>
              </a:ext>
            </a:extLst>
          </p:cNvPr>
          <p:cNvSpPr>
            <a:spLocks noGrp="1"/>
          </p:cNvSpPr>
          <p:nvPr>
            <p:ph type="title"/>
          </p:nvPr>
        </p:nvSpPr>
        <p:spPr/>
        <p:txBody>
          <a:bodyPr/>
          <a:lstStyle/>
          <a:p>
            <a:r>
              <a:rPr lang="en-GB" dirty="0"/>
              <a:t>Dragons of </a:t>
            </a:r>
            <a:r>
              <a:rPr lang="en-GB" dirty="0" err="1"/>
              <a:t>Afterlands</a:t>
            </a:r>
            <a:r>
              <a:rPr lang="en-GB" dirty="0"/>
              <a:t> Trial</a:t>
            </a:r>
          </a:p>
        </p:txBody>
      </p:sp>
      <p:sp>
        <p:nvSpPr>
          <p:cNvPr id="3" name="Content Placeholder 2">
            <a:extLst>
              <a:ext uri="{FF2B5EF4-FFF2-40B4-BE49-F238E27FC236}">
                <a16:creationId xmlns:a16="http://schemas.microsoft.com/office/drawing/2014/main" id="{9E71F5AA-EC57-0477-05ED-CDC03718466C}"/>
              </a:ext>
            </a:extLst>
          </p:cNvPr>
          <p:cNvSpPr>
            <a:spLocks noGrp="1"/>
          </p:cNvSpPr>
          <p:nvPr>
            <p:ph idx="1"/>
          </p:nvPr>
        </p:nvSpPr>
        <p:spPr/>
        <p:txBody>
          <a:bodyPr>
            <a:normAutofit fontScale="92500" lnSpcReduction="20000"/>
          </a:bodyPr>
          <a:lstStyle/>
          <a:p>
            <a:r>
              <a:rPr lang="en-GB" dirty="0"/>
              <a:t>Two-arm cluster trial over 5 weeks</a:t>
            </a:r>
          </a:p>
          <a:p>
            <a:r>
              <a:rPr lang="en-GB" dirty="0"/>
              <a:t>2 schools</a:t>
            </a:r>
          </a:p>
          <a:p>
            <a:r>
              <a:rPr lang="en-GB" dirty="0"/>
              <a:t>Game play vs PHSE lesson as usual</a:t>
            </a:r>
          </a:p>
          <a:p>
            <a:r>
              <a:rPr lang="en-GB" dirty="0"/>
              <a:t>N= 71 adolescent girls 11-13yrs</a:t>
            </a:r>
          </a:p>
          <a:p>
            <a:r>
              <a:rPr lang="en-GB" dirty="0"/>
              <a:t>Wellbeing outcomes compared pre /post /follow-up @1month </a:t>
            </a:r>
          </a:p>
          <a:p>
            <a:r>
              <a:rPr lang="en-GB" dirty="0"/>
              <a:t>Wellbeing outcomes (WEMWBS and WHO-5) </a:t>
            </a:r>
          </a:p>
          <a:p>
            <a:r>
              <a:rPr lang="en-GB" dirty="0"/>
              <a:t>Mechanisms of change; emotional awareness, emotional regulation, cognitive awareness, and social problem solving</a:t>
            </a:r>
          </a:p>
          <a:p>
            <a:r>
              <a:rPr lang="en-GB" dirty="0"/>
              <a:t>Qualitative Grounded Theory analysis on game experience and change from young people</a:t>
            </a:r>
          </a:p>
          <a:p>
            <a:endParaRPr lang="en-GB" dirty="0"/>
          </a:p>
        </p:txBody>
      </p:sp>
      <p:sp>
        <p:nvSpPr>
          <p:cNvPr id="5" name="TextBox 4">
            <a:extLst>
              <a:ext uri="{FF2B5EF4-FFF2-40B4-BE49-F238E27FC236}">
                <a16:creationId xmlns:a16="http://schemas.microsoft.com/office/drawing/2014/main" id="{61586608-8A6B-66AB-4F1C-6B2D68ABB41A}"/>
              </a:ext>
            </a:extLst>
          </p:cNvPr>
          <p:cNvSpPr txBox="1"/>
          <p:nvPr/>
        </p:nvSpPr>
        <p:spPr>
          <a:xfrm>
            <a:off x="6690123" y="5936189"/>
            <a:ext cx="6093618" cy="369332"/>
          </a:xfrm>
          <a:prstGeom prst="rect">
            <a:avLst/>
          </a:prstGeom>
          <a:noFill/>
        </p:spPr>
        <p:txBody>
          <a:bodyPr wrap="square">
            <a:spAutoFit/>
          </a:bodyPr>
          <a:lstStyle/>
          <a:p>
            <a:r>
              <a:rPr lang="en-GB" dirty="0"/>
              <a:t>Clark, Rubio, Pote &amp; Campbell (2024)</a:t>
            </a:r>
          </a:p>
        </p:txBody>
      </p:sp>
      <p:pic>
        <p:nvPicPr>
          <p:cNvPr id="6" name="Picture 5">
            <a:extLst>
              <a:ext uri="{FF2B5EF4-FFF2-40B4-BE49-F238E27FC236}">
                <a16:creationId xmlns:a16="http://schemas.microsoft.com/office/drawing/2014/main" id="{83766D46-F0D1-5C44-9D9F-06A8217D50FA}"/>
              </a:ext>
            </a:extLst>
          </p:cNvPr>
          <p:cNvPicPr>
            <a:picLocks noChangeAspect="1"/>
          </p:cNvPicPr>
          <p:nvPr/>
        </p:nvPicPr>
        <p:blipFill rotWithShape="1">
          <a:blip r:embed="rId3"/>
          <a:srcRect t="3499" r="1" b="1"/>
          <a:stretch/>
        </p:blipFill>
        <p:spPr>
          <a:xfrm>
            <a:off x="7901259" y="20384"/>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Tree>
    <p:extLst>
      <p:ext uri="{BB962C8B-B14F-4D97-AF65-F5344CB8AC3E}">
        <p14:creationId xmlns:p14="http://schemas.microsoft.com/office/powerpoint/2010/main" val="2684299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3E64C4-66B5-E57B-B574-F8A6502F0F38}"/>
              </a:ext>
            </a:extLst>
          </p:cNvPr>
          <p:cNvPicPr>
            <a:picLocks noChangeAspect="1"/>
          </p:cNvPicPr>
          <p:nvPr/>
        </p:nvPicPr>
        <p:blipFill>
          <a:blip r:embed="rId3"/>
          <a:stretch>
            <a:fillRect/>
          </a:stretch>
        </p:blipFill>
        <p:spPr>
          <a:xfrm>
            <a:off x="8315325" y="0"/>
            <a:ext cx="3876675" cy="2383000"/>
          </a:xfrm>
          <a:prstGeom prst="rect">
            <a:avLst/>
          </a:prstGeom>
        </p:spPr>
      </p:pic>
      <p:sp>
        <p:nvSpPr>
          <p:cNvPr id="2" name="Title 1">
            <a:extLst>
              <a:ext uri="{FF2B5EF4-FFF2-40B4-BE49-F238E27FC236}">
                <a16:creationId xmlns:a16="http://schemas.microsoft.com/office/drawing/2014/main" id="{1C5B1CE2-6133-313D-CC27-4CD18566EB8C}"/>
              </a:ext>
            </a:extLst>
          </p:cNvPr>
          <p:cNvSpPr>
            <a:spLocks noGrp="1"/>
          </p:cNvSpPr>
          <p:nvPr>
            <p:ph type="title"/>
          </p:nvPr>
        </p:nvSpPr>
        <p:spPr/>
        <p:txBody>
          <a:bodyPr/>
          <a:lstStyle/>
          <a:p>
            <a:r>
              <a:rPr lang="en-GB" dirty="0"/>
              <a:t>Results</a:t>
            </a:r>
          </a:p>
        </p:txBody>
      </p:sp>
      <p:sp>
        <p:nvSpPr>
          <p:cNvPr id="3" name="Content Placeholder 2">
            <a:extLst>
              <a:ext uri="{FF2B5EF4-FFF2-40B4-BE49-F238E27FC236}">
                <a16:creationId xmlns:a16="http://schemas.microsoft.com/office/drawing/2014/main" id="{A05F72FB-5A24-4484-1075-BE2E6C80997B}"/>
              </a:ext>
            </a:extLst>
          </p:cNvPr>
          <p:cNvSpPr>
            <a:spLocks noGrp="1"/>
          </p:cNvSpPr>
          <p:nvPr>
            <p:ph idx="1"/>
          </p:nvPr>
        </p:nvSpPr>
        <p:spPr>
          <a:xfrm>
            <a:off x="437434" y="2505456"/>
            <a:ext cx="7356738" cy="3599316"/>
          </a:xfrm>
        </p:spPr>
        <p:txBody>
          <a:bodyPr>
            <a:normAutofit lnSpcReduction="10000"/>
          </a:bodyPr>
          <a:lstStyle/>
          <a:p>
            <a:r>
              <a:rPr lang="en-GB" dirty="0"/>
              <a:t>Wellbeing Improvement: Adolescents playing the AR game reported significantly higher wellbeing scores post-intervention compared to the non-gaming control group on both WEMWBS and WHO-5.</a:t>
            </a:r>
          </a:p>
          <a:p>
            <a:r>
              <a:rPr lang="en-GB" dirty="0"/>
              <a:t>The effects of the intervention waned over time – declining at follow up</a:t>
            </a:r>
          </a:p>
          <a:p>
            <a:r>
              <a:rPr lang="en-GB" dirty="0"/>
              <a:t>Gameplay led to improved wellbeing through improvements in emotion awareness and emotion regulation skills</a:t>
            </a:r>
          </a:p>
          <a:p>
            <a:endParaRPr lang="en-GB" dirty="0"/>
          </a:p>
        </p:txBody>
      </p:sp>
      <p:pic>
        <p:nvPicPr>
          <p:cNvPr id="6" name="Picture 5">
            <a:extLst>
              <a:ext uri="{FF2B5EF4-FFF2-40B4-BE49-F238E27FC236}">
                <a16:creationId xmlns:a16="http://schemas.microsoft.com/office/drawing/2014/main" id="{AADA3690-A4CD-4B49-B0FC-1DB3D6B83224}"/>
              </a:ext>
            </a:extLst>
          </p:cNvPr>
          <p:cNvPicPr>
            <a:picLocks noChangeAspect="1"/>
          </p:cNvPicPr>
          <p:nvPr/>
        </p:nvPicPr>
        <p:blipFill>
          <a:blip r:embed="rId4"/>
          <a:stretch>
            <a:fillRect/>
          </a:stretch>
        </p:blipFill>
        <p:spPr>
          <a:xfrm>
            <a:off x="8220791" y="3304422"/>
            <a:ext cx="3533775" cy="2800350"/>
          </a:xfrm>
          <a:prstGeom prst="rect">
            <a:avLst/>
          </a:prstGeom>
        </p:spPr>
      </p:pic>
    </p:spTree>
    <p:extLst>
      <p:ext uri="{BB962C8B-B14F-4D97-AF65-F5344CB8AC3E}">
        <p14:creationId xmlns:p14="http://schemas.microsoft.com/office/powerpoint/2010/main" val="1275810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E55F15-452C-4EB9-A195-82000A5A653C}"/>
              </a:ext>
            </a:extLst>
          </p:cNvPr>
          <p:cNvPicPr>
            <a:picLocks noChangeAspect="1"/>
          </p:cNvPicPr>
          <p:nvPr/>
        </p:nvPicPr>
        <p:blipFill>
          <a:blip r:embed="rId3"/>
          <a:stretch>
            <a:fillRect/>
          </a:stretch>
        </p:blipFill>
        <p:spPr>
          <a:xfrm>
            <a:off x="1046352" y="186267"/>
            <a:ext cx="10099295" cy="6211068"/>
          </a:xfrm>
          <a:prstGeom prst="rect">
            <a:avLst/>
          </a:prstGeom>
        </p:spPr>
      </p:pic>
      <p:pic>
        <p:nvPicPr>
          <p:cNvPr id="5" name="Picture 4" descr="A diagram of a game&#10;&#10;Description automatically generated">
            <a:extLst>
              <a:ext uri="{FF2B5EF4-FFF2-40B4-BE49-F238E27FC236}">
                <a16:creationId xmlns:a16="http://schemas.microsoft.com/office/drawing/2014/main" id="{ACF80451-0F55-4758-A5B3-55753CA58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20832" y="24667028"/>
            <a:ext cx="12363854" cy="7573505"/>
          </a:xfrm>
          <a:prstGeom prst="rect">
            <a:avLst/>
          </a:prstGeom>
          <a:ln w="76200">
            <a:solidFill>
              <a:schemeClr val="tx1"/>
            </a:solidFill>
          </a:ln>
        </p:spPr>
      </p:pic>
    </p:spTree>
    <p:extLst>
      <p:ext uri="{BB962C8B-B14F-4D97-AF65-F5344CB8AC3E}">
        <p14:creationId xmlns:p14="http://schemas.microsoft.com/office/powerpoint/2010/main" val="352297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31C2-9F2E-497B-891B-A1264716D6E5}"/>
              </a:ext>
            </a:extLst>
          </p:cNvPr>
          <p:cNvSpPr>
            <a:spLocks noGrp="1"/>
          </p:cNvSpPr>
          <p:nvPr>
            <p:ph type="title"/>
          </p:nvPr>
        </p:nvSpPr>
        <p:spPr/>
        <p:txBody>
          <a:bodyPr>
            <a:normAutofit/>
          </a:bodyPr>
          <a:lstStyle/>
          <a:p>
            <a:r>
              <a:rPr lang="en-GB" dirty="0"/>
              <a:t>Reflection and join us:</a:t>
            </a:r>
          </a:p>
        </p:txBody>
      </p:sp>
      <p:sp>
        <p:nvSpPr>
          <p:cNvPr id="3" name="Content Placeholder 2">
            <a:extLst>
              <a:ext uri="{FF2B5EF4-FFF2-40B4-BE49-F238E27FC236}">
                <a16:creationId xmlns:a16="http://schemas.microsoft.com/office/drawing/2014/main" id="{D0BE8DE3-AB56-4532-AECF-D232E3C29F7A}"/>
              </a:ext>
            </a:extLst>
          </p:cNvPr>
          <p:cNvSpPr>
            <a:spLocks noGrp="1"/>
          </p:cNvSpPr>
          <p:nvPr>
            <p:ph idx="1"/>
          </p:nvPr>
        </p:nvSpPr>
        <p:spPr>
          <a:xfrm>
            <a:off x="680321" y="2336873"/>
            <a:ext cx="10421067" cy="3599316"/>
          </a:xfrm>
        </p:spPr>
        <p:txBody>
          <a:bodyPr/>
          <a:lstStyle/>
          <a:p>
            <a:endParaRPr lang="en-GB" dirty="0"/>
          </a:p>
          <a:p>
            <a:r>
              <a:rPr lang="en-GB" dirty="0"/>
              <a:t>What are your immediate reactions to games like </a:t>
            </a:r>
            <a:r>
              <a:rPr lang="en-GB" dirty="0" err="1"/>
              <a:t>DoA</a:t>
            </a:r>
            <a:r>
              <a:rPr lang="en-GB" dirty="0"/>
              <a:t>? </a:t>
            </a:r>
          </a:p>
          <a:p>
            <a:r>
              <a:rPr lang="en-GB" dirty="0"/>
              <a:t>What would prevent you from using a </a:t>
            </a:r>
            <a:r>
              <a:rPr lang="en-GB" dirty="0" err="1"/>
              <a:t>DoA</a:t>
            </a:r>
            <a:r>
              <a:rPr lang="en-GB" dirty="0"/>
              <a:t> within your school / service?</a:t>
            </a:r>
          </a:p>
          <a:p>
            <a:r>
              <a:rPr lang="en-GB" dirty="0"/>
              <a:t>Would you like to offer feedback to shape </a:t>
            </a:r>
            <a:r>
              <a:rPr lang="en-GB" dirty="0" err="1"/>
              <a:t>DofA</a:t>
            </a:r>
            <a:r>
              <a:rPr lang="en-GB"/>
              <a:t> V2?</a:t>
            </a:r>
            <a:endParaRPr lang="en-GB" dirty="0"/>
          </a:p>
          <a:p>
            <a:endParaRPr lang="en-GB" dirty="0"/>
          </a:p>
          <a:p>
            <a:endParaRPr lang="en-GB" dirty="0"/>
          </a:p>
        </p:txBody>
      </p:sp>
      <p:pic>
        <p:nvPicPr>
          <p:cNvPr id="6" name="Picture 5" descr="A qr code with a dinosaur&#10;&#10;Description automatically generated">
            <a:extLst>
              <a:ext uri="{FF2B5EF4-FFF2-40B4-BE49-F238E27FC236}">
                <a16:creationId xmlns:a16="http://schemas.microsoft.com/office/drawing/2014/main" id="{EF81BE08-835E-448D-AF9D-44222FFF1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7606" y="3835927"/>
            <a:ext cx="2683782" cy="2683782"/>
          </a:xfrm>
          <a:prstGeom prst="rect">
            <a:avLst/>
          </a:prstGeom>
        </p:spPr>
      </p:pic>
    </p:spTree>
    <p:extLst>
      <p:ext uri="{BB962C8B-B14F-4D97-AF65-F5344CB8AC3E}">
        <p14:creationId xmlns:p14="http://schemas.microsoft.com/office/powerpoint/2010/main" val="2723384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2C78FA-0FFC-4473-8369-47F48CE4AF59}"/>
              </a:ext>
            </a:extLst>
          </p:cNvPr>
          <p:cNvSpPr>
            <a:spLocks noGrp="1"/>
          </p:cNvSpPr>
          <p:nvPr>
            <p:ph type="title"/>
          </p:nvPr>
        </p:nvSpPr>
        <p:spPr/>
        <p:txBody>
          <a:bodyPr/>
          <a:lstStyle/>
          <a:p>
            <a:r>
              <a:rPr lang="en-GB" dirty="0"/>
              <a:t>Barriers to EdTech in Schools</a:t>
            </a:r>
          </a:p>
        </p:txBody>
      </p:sp>
      <p:sp>
        <p:nvSpPr>
          <p:cNvPr id="5" name="Content Placeholder 4">
            <a:extLst>
              <a:ext uri="{FF2B5EF4-FFF2-40B4-BE49-F238E27FC236}">
                <a16:creationId xmlns:a16="http://schemas.microsoft.com/office/drawing/2014/main" id="{333D59E0-47F6-425B-9918-FC2F1BC2D6F0}"/>
              </a:ext>
            </a:extLst>
          </p:cNvPr>
          <p:cNvSpPr>
            <a:spLocks noGrp="1"/>
          </p:cNvSpPr>
          <p:nvPr>
            <p:ph sz="half" idx="1"/>
          </p:nvPr>
        </p:nvSpPr>
        <p:spPr/>
        <p:txBody>
          <a:bodyPr>
            <a:normAutofit lnSpcReduction="10000"/>
          </a:bodyPr>
          <a:lstStyle/>
          <a:p>
            <a:r>
              <a:rPr lang="en-GB" dirty="0"/>
              <a:t>Limited IT Infrastructure – poor internet connectivity</a:t>
            </a:r>
          </a:p>
          <a:p>
            <a:r>
              <a:rPr lang="en-GB" dirty="0"/>
              <a:t>Staff digital Capability &amp; Skills</a:t>
            </a:r>
          </a:p>
          <a:p>
            <a:r>
              <a:rPr lang="en-GB" dirty="0"/>
              <a:t>Staff attitudes</a:t>
            </a:r>
          </a:p>
          <a:p>
            <a:r>
              <a:rPr lang="en-GB" dirty="0"/>
              <a:t>Parental caution</a:t>
            </a:r>
          </a:p>
          <a:p>
            <a:r>
              <a:rPr lang="en-GB" dirty="0"/>
              <a:t>Concerns about privacy, safety and data security</a:t>
            </a:r>
          </a:p>
          <a:p>
            <a:r>
              <a:rPr lang="en-GB" dirty="0"/>
              <a:t>School educational priorities</a:t>
            </a:r>
          </a:p>
          <a:p>
            <a:r>
              <a:rPr lang="en-GB" dirty="0"/>
              <a:t>Procurement Capabilities</a:t>
            </a:r>
          </a:p>
          <a:p>
            <a:endParaRPr lang="en-GB" dirty="0"/>
          </a:p>
        </p:txBody>
      </p:sp>
      <p:sp>
        <p:nvSpPr>
          <p:cNvPr id="6" name="Content Placeholder 5">
            <a:extLst>
              <a:ext uri="{FF2B5EF4-FFF2-40B4-BE49-F238E27FC236}">
                <a16:creationId xmlns:a16="http://schemas.microsoft.com/office/drawing/2014/main" id="{A88CB1F2-9089-4D78-B1B2-040436910F30}"/>
              </a:ext>
            </a:extLst>
          </p:cNvPr>
          <p:cNvSpPr>
            <a:spLocks noGrp="1"/>
          </p:cNvSpPr>
          <p:nvPr>
            <p:ph sz="half" idx="2"/>
          </p:nvPr>
        </p:nvSpPr>
        <p:spPr/>
        <p:txBody>
          <a:bodyPr>
            <a:normAutofit lnSpcReduction="10000"/>
          </a:bodyPr>
          <a:lstStyle/>
          <a:p>
            <a:endParaRPr lang="en-GB" dirty="0"/>
          </a:p>
        </p:txBody>
      </p:sp>
    </p:spTree>
    <p:extLst>
      <p:ext uri="{BB962C8B-B14F-4D97-AF65-F5344CB8AC3E}">
        <p14:creationId xmlns:p14="http://schemas.microsoft.com/office/powerpoint/2010/main" val="309068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04B5-AE28-4524-922C-58D47D2ABEAC}"/>
              </a:ext>
            </a:extLst>
          </p:cNvPr>
          <p:cNvSpPr>
            <a:spLocks noGrp="1"/>
          </p:cNvSpPr>
          <p:nvPr>
            <p:ph type="title"/>
          </p:nvPr>
        </p:nvSpPr>
        <p:spPr/>
        <p:txBody>
          <a:bodyPr/>
          <a:lstStyle/>
          <a:p>
            <a:r>
              <a:rPr lang="en-GB" dirty="0"/>
              <a:t>Facilitators to Mental Health EdTech in Schools</a:t>
            </a:r>
          </a:p>
        </p:txBody>
      </p:sp>
      <p:sp>
        <p:nvSpPr>
          <p:cNvPr id="5" name="Content Placeholder 4">
            <a:extLst>
              <a:ext uri="{FF2B5EF4-FFF2-40B4-BE49-F238E27FC236}">
                <a16:creationId xmlns:a16="http://schemas.microsoft.com/office/drawing/2014/main" id="{7F621BA7-A8EB-49FB-B03D-D2CF15C33049}"/>
              </a:ext>
            </a:extLst>
          </p:cNvPr>
          <p:cNvSpPr>
            <a:spLocks noGrp="1"/>
          </p:cNvSpPr>
          <p:nvPr>
            <p:ph idx="1"/>
          </p:nvPr>
        </p:nvSpPr>
        <p:spPr/>
        <p:txBody>
          <a:bodyPr/>
          <a:lstStyle/>
          <a:p>
            <a:r>
              <a:rPr lang="en-GB" dirty="0"/>
              <a:t>Clear tech strategy in school</a:t>
            </a:r>
          </a:p>
          <a:p>
            <a:r>
              <a:rPr lang="en-GB" dirty="0"/>
              <a:t>Integrating technology into the curriculum – what is taught, how it is taught</a:t>
            </a:r>
          </a:p>
          <a:p>
            <a:r>
              <a:rPr lang="en-GB" dirty="0"/>
              <a:t>Shifting teacher – student roles</a:t>
            </a:r>
          </a:p>
          <a:p>
            <a:r>
              <a:rPr lang="en-GB" dirty="0"/>
              <a:t>AR create immersive learning experiences</a:t>
            </a:r>
          </a:p>
          <a:p>
            <a:r>
              <a:rPr lang="en-GB" dirty="0"/>
              <a:t>AI personalisation of student experience</a:t>
            </a:r>
          </a:p>
          <a:p>
            <a:r>
              <a:rPr lang="en-GB" dirty="0"/>
              <a:t>Platforms connecting students and educators (across borders)</a:t>
            </a:r>
          </a:p>
          <a:p>
            <a:endParaRPr lang="en-GB" dirty="0"/>
          </a:p>
        </p:txBody>
      </p:sp>
    </p:spTree>
    <p:extLst>
      <p:ext uri="{BB962C8B-B14F-4D97-AF65-F5344CB8AC3E}">
        <p14:creationId xmlns:p14="http://schemas.microsoft.com/office/powerpoint/2010/main" val="2023816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AA58A-4DC6-FA58-1DEE-3057D0300444}"/>
              </a:ext>
            </a:extLst>
          </p:cNvPr>
          <p:cNvSpPr>
            <a:spLocks noGrp="1"/>
          </p:cNvSpPr>
          <p:nvPr>
            <p:ph type="title"/>
          </p:nvPr>
        </p:nvSpPr>
        <p:spPr/>
        <p:txBody>
          <a:bodyPr/>
          <a:lstStyle/>
          <a:p>
            <a:r>
              <a:rPr lang="en-GB" dirty="0"/>
              <a:t>Importance of using quality digital products</a:t>
            </a:r>
          </a:p>
        </p:txBody>
      </p:sp>
      <p:pic>
        <p:nvPicPr>
          <p:cNvPr id="6" name="Content Placeholder 5">
            <a:extLst>
              <a:ext uri="{FF2B5EF4-FFF2-40B4-BE49-F238E27FC236}">
                <a16:creationId xmlns:a16="http://schemas.microsoft.com/office/drawing/2014/main" id="{58A3B7D9-5E50-56F7-076C-D4F33F7822F5}"/>
              </a:ext>
            </a:extLst>
          </p:cNvPr>
          <p:cNvPicPr>
            <a:picLocks noGrp="1" noChangeAspect="1"/>
          </p:cNvPicPr>
          <p:nvPr>
            <p:ph sz="half" idx="1"/>
          </p:nvPr>
        </p:nvPicPr>
        <p:blipFill>
          <a:blip r:embed="rId3"/>
          <a:stretch>
            <a:fillRect/>
          </a:stretch>
        </p:blipFill>
        <p:spPr>
          <a:xfrm>
            <a:off x="5957889" y="2200053"/>
            <a:ext cx="3826804" cy="1711365"/>
          </a:xfrm>
        </p:spPr>
      </p:pic>
      <p:sp>
        <p:nvSpPr>
          <p:cNvPr id="4" name="Content Placeholder 3">
            <a:extLst>
              <a:ext uri="{FF2B5EF4-FFF2-40B4-BE49-F238E27FC236}">
                <a16:creationId xmlns:a16="http://schemas.microsoft.com/office/drawing/2014/main" id="{55F4B09A-AA2B-DAEB-8B97-6A832FFDEFD9}"/>
              </a:ext>
            </a:extLst>
          </p:cNvPr>
          <p:cNvSpPr>
            <a:spLocks noGrp="1"/>
          </p:cNvSpPr>
          <p:nvPr>
            <p:ph sz="half" idx="2"/>
          </p:nvPr>
        </p:nvSpPr>
        <p:spPr>
          <a:xfrm>
            <a:off x="787193" y="2379736"/>
            <a:ext cx="4700058" cy="3599316"/>
          </a:xfrm>
        </p:spPr>
        <p:txBody>
          <a:bodyPr>
            <a:normAutofit fontScale="92500" lnSpcReduction="10000"/>
          </a:bodyPr>
          <a:lstStyle/>
          <a:p>
            <a:endParaRPr lang="en-GB" dirty="0"/>
          </a:p>
          <a:p>
            <a:r>
              <a:rPr lang="en-GB" dirty="0"/>
              <a:t>NICE approved</a:t>
            </a:r>
          </a:p>
          <a:p>
            <a:endParaRPr lang="en-GB" dirty="0"/>
          </a:p>
          <a:p>
            <a:r>
              <a:rPr lang="en-GB" dirty="0"/>
              <a:t>NHS &amp; Social Care evaluations of digital interventions - DTAC</a:t>
            </a:r>
          </a:p>
          <a:p>
            <a:endParaRPr lang="en-GB" dirty="0"/>
          </a:p>
          <a:p>
            <a:r>
              <a:rPr lang="en-GB" dirty="0"/>
              <a:t>https://transform.england.nhs.uk/key-tools-and-info/digital-technology-assessment-criteria-dtac/</a:t>
            </a:r>
          </a:p>
        </p:txBody>
      </p:sp>
      <p:pic>
        <p:nvPicPr>
          <p:cNvPr id="7" name="Content Placeholder 4" descr="A screenshot of a computer and a phone&#10;&#10;Description automatically generated">
            <a:extLst>
              <a:ext uri="{FF2B5EF4-FFF2-40B4-BE49-F238E27FC236}">
                <a16:creationId xmlns:a16="http://schemas.microsoft.com/office/drawing/2014/main" id="{C53DBE57-6622-4D19-7789-09167CAA8836}"/>
              </a:ext>
            </a:extLst>
          </p:cNvPr>
          <p:cNvPicPr>
            <a:picLocks noChangeAspect="1"/>
          </p:cNvPicPr>
          <p:nvPr/>
        </p:nvPicPr>
        <p:blipFill rotWithShape="1">
          <a:blip r:embed="rId4"/>
          <a:srcRect r="3453" b="297"/>
          <a:stretch/>
        </p:blipFill>
        <p:spPr>
          <a:xfrm>
            <a:off x="8755072" y="3646077"/>
            <a:ext cx="3078220" cy="2878136"/>
          </a:xfrm>
          <a:prstGeom prst="rect">
            <a:avLst/>
          </a:prstGeom>
        </p:spPr>
      </p:pic>
    </p:spTree>
    <p:extLst>
      <p:ext uri="{BB962C8B-B14F-4D97-AF65-F5344CB8AC3E}">
        <p14:creationId xmlns:p14="http://schemas.microsoft.com/office/powerpoint/2010/main" val="580554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A0F6A-2F98-6A50-C2CB-5E3C05459F9D}"/>
              </a:ext>
            </a:extLst>
          </p:cNvPr>
          <p:cNvSpPr>
            <a:spLocks noGrp="1"/>
          </p:cNvSpPr>
          <p:nvPr>
            <p:ph type="title"/>
          </p:nvPr>
        </p:nvSpPr>
        <p:spPr/>
        <p:txBody>
          <a:bodyPr/>
          <a:lstStyle/>
          <a:p>
            <a:r>
              <a:rPr lang="en-GB" dirty="0"/>
              <a:t>Young people with mental health problems are having a hard time in school…</a:t>
            </a:r>
          </a:p>
        </p:txBody>
      </p:sp>
      <p:graphicFrame>
        <p:nvGraphicFramePr>
          <p:cNvPr id="8" name="Content Placeholder 2">
            <a:extLst>
              <a:ext uri="{FF2B5EF4-FFF2-40B4-BE49-F238E27FC236}">
                <a16:creationId xmlns:a16="http://schemas.microsoft.com/office/drawing/2014/main" id="{2A4A6CDD-06EC-5978-059A-6D37EA2BA233}"/>
              </a:ext>
            </a:extLst>
          </p:cNvPr>
          <p:cNvGraphicFramePr>
            <a:graphicFrameLocks noGrp="1"/>
          </p:cNvGraphicFramePr>
          <p:nvPr>
            <p:ph idx="1"/>
            <p:extLst>
              <p:ext uri="{D42A27DB-BD31-4B8C-83A1-F6EECF244321}">
                <p14:modId xmlns:p14="http://schemas.microsoft.com/office/powerpoint/2010/main" val="52979758"/>
              </p:ext>
            </p:extLst>
          </p:nvPr>
        </p:nvGraphicFramePr>
        <p:xfrm>
          <a:off x="620486"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6A5E88C-6D0A-49D3-B78F-B75837C0C8A1}"/>
              </a:ext>
            </a:extLst>
          </p:cNvPr>
          <p:cNvSpPr txBox="1"/>
          <p:nvPr/>
        </p:nvSpPr>
        <p:spPr>
          <a:xfrm>
            <a:off x="2119086" y="5343059"/>
            <a:ext cx="8378371" cy="769441"/>
          </a:xfrm>
          <a:prstGeom prst="rect">
            <a:avLst/>
          </a:prstGeom>
          <a:noFill/>
        </p:spPr>
        <p:txBody>
          <a:bodyPr wrap="square" rtlCol="0">
            <a:spAutoFit/>
          </a:bodyPr>
          <a:lstStyle/>
          <a:p>
            <a:pPr algn="ctr"/>
            <a:r>
              <a:rPr lang="en-GB" sz="2800" dirty="0"/>
              <a:t>Compared to peers without mental health problems</a:t>
            </a:r>
          </a:p>
          <a:p>
            <a:pPr algn="ctr"/>
            <a:r>
              <a:rPr lang="en-GB" sz="1600" dirty="0"/>
              <a:t>NHS Digital, 2023</a:t>
            </a:r>
          </a:p>
        </p:txBody>
      </p:sp>
    </p:spTree>
    <p:extLst>
      <p:ext uri="{BB962C8B-B14F-4D97-AF65-F5344CB8AC3E}">
        <p14:creationId xmlns:p14="http://schemas.microsoft.com/office/powerpoint/2010/main" val="1629507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6528-AF45-93FF-655B-2D43FF9611C9}"/>
              </a:ext>
            </a:extLst>
          </p:cNvPr>
          <p:cNvSpPr>
            <a:spLocks noGrp="1"/>
          </p:cNvSpPr>
          <p:nvPr>
            <p:ph type="title"/>
          </p:nvPr>
        </p:nvSpPr>
        <p:spPr/>
        <p:txBody>
          <a:bodyPr/>
          <a:lstStyle/>
          <a:p>
            <a:r>
              <a:rPr lang="en-GB" dirty="0"/>
              <a:t>Importance of training teachers</a:t>
            </a:r>
          </a:p>
        </p:txBody>
      </p:sp>
      <p:sp>
        <p:nvSpPr>
          <p:cNvPr id="3" name="Content Placeholder 2">
            <a:extLst>
              <a:ext uri="{FF2B5EF4-FFF2-40B4-BE49-F238E27FC236}">
                <a16:creationId xmlns:a16="http://schemas.microsoft.com/office/drawing/2014/main" id="{9E9A3151-5751-5D85-8767-9D49F4E722C1}"/>
              </a:ext>
            </a:extLst>
          </p:cNvPr>
          <p:cNvSpPr>
            <a:spLocks noGrp="1"/>
          </p:cNvSpPr>
          <p:nvPr>
            <p:ph idx="1"/>
          </p:nvPr>
        </p:nvSpPr>
        <p:spPr/>
        <p:txBody>
          <a:bodyPr>
            <a:normAutofit/>
          </a:bodyPr>
          <a:lstStyle/>
          <a:p>
            <a:r>
              <a:rPr lang="en-GB" dirty="0"/>
              <a:t>In health settings, educating and supporting staff to use and implement digital health interventions has been critical to success</a:t>
            </a:r>
          </a:p>
          <a:p>
            <a:r>
              <a:rPr lang="en-GB" dirty="0"/>
              <a:t>The same is needed for teachers and education staff</a:t>
            </a:r>
          </a:p>
          <a:p>
            <a:r>
              <a:rPr lang="en-GB" dirty="0"/>
              <a:t>Interesting approaches in Scotland – Teacher Digital Skills Toolkit - to help teachers evaluate their own digital literacy skills and identify strengths or next steps for developments</a:t>
            </a:r>
          </a:p>
          <a:p>
            <a:r>
              <a:rPr lang="en-GB" dirty="0">
                <a:hlinkClick r:id="rId3"/>
              </a:rPr>
              <a:t>https://education.gov.scot/resources/teacher-digital-skills-toolkit/</a:t>
            </a:r>
            <a:endParaRPr lang="en-GB" dirty="0"/>
          </a:p>
          <a:p>
            <a:r>
              <a:rPr lang="en-GB" dirty="0"/>
              <a:t>www.digitalhealthskills.com</a:t>
            </a:r>
          </a:p>
        </p:txBody>
      </p:sp>
    </p:spTree>
    <p:extLst>
      <p:ext uri="{BB962C8B-B14F-4D97-AF65-F5344CB8AC3E}">
        <p14:creationId xmlns:p14="http://schemas.microsoft.com/office/powerpoint/2010/main" val="2793011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C973-4F2F-6F72-394F-FBE46E795745}"/>
              </a:ext>
            </a:extLst>
          </p:cNvPr>
          <p:cNvSpPr>
            <a:spLocks noGrp="1"/>
          </p:cNvSpPr>
          <p:nvPr>
            <p:ph type="title"/>
          </p:nvPr>
        </p:nvSpPr>
        <p:spPr/>
        <p:txBody>
          <a:bodyPr/>
          <a:lstStyle/>
          <a:p>
            <a:r>
              <a:rPr lang="en-GB" dirty="0"/>
              <a:t>July 2024</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D263B81-F77F-30D3-9121-697EAB56CE34}"/>
                  </a:ext>
                </a:extLst>
              </p14:cNvPr>
              <p14:cNvContentPartPr/>
              <p14:nvPr/>
            </p14:nvContentPartPr>
            <p14:xfrm>
              <a:off x="14785424" y="3605393"/>
              <a:ext cx="360" cy="360"/>
            </p14:xfrm>
          </p:contentPart>
        </mc:Choice>
        <mc:Fallback xmlns="">
          <p:pic>
            <p:nvPicPr>
              <p:cNvPr id="8" name="Ink 7">
                <a:extLst>
                  <a:ext uri="{FF2B5EF4-FFF2-40B4-BE49-F238E27FC236}">
                    <a16:creationId xmlns:a16="http://schemas.microsoft.com/office/drawing/2014/main" id="{DD263B81-F77F-30D3-9121-697EAB56CE34}"/>
                  </a:ext>
                </a:extLst>
              </p:cNvPr>
              <p:cNvPicPr/>
              <p:nvPr/>
            </p:nvPicPr>
            <p:blipFill>
              <a:blip r:embed="rId7"/>
              <a:stretch>
                <a:fillRect/>
              </a:stretch>
            </p:blipFill>
            <p:spPr>
              <a:xfrm>
                <a:off x="14779304" y="3599273"/>
                <a:ext cx="12600" cy="12600"/>
              </a:xfrm>
              <a:prstGeom prst="rect">
                <a:avLst/>
              </a:prstGeom>
            </p:spPr>
          </p:pic>
        </mc:Fallback>
      </mc:AlternateContent>
      <p:pic>
        <p:nvPicPr>
          <p:cNvPr id="10" name="Picture 9">
            <a:extLst>
              <a:ext uri="{FF2B5EF4-FFF2-40B4-BE49-F238E27FC236}">
                <a16:creationId xmlns:a16="http://schemas.microsoft.com/office/drawing/2014/main" id="{13A4B9D8-EE00-F99D-A948-D7C0226F52B1}"/>
              </a:ext>
            </a:extLst>
          </p:cNvPr>
          <p:cNvPicPr>
            <a:picLocks noChangeAspect="1"/>
          </p:cNvPicPr>
          <p:nvPr/>
        </p:nvPicPr>
        <p:blipFill>
          <a:blip r:embed="rId8"/>
          <a:stretch>
            <a:fillRect/>
          </a:stretch>
        </p:blipFill>
        <p:spPr>
          <a:xfrm>
            <a:off x="8968257" y="2840568"/>
            <a:ext cx="2325385" cy="3109281"/>
          </a:xfrm>
          <a:prstGeom prst="rect">
            <a:avLst/>
          </a:prstGeom>
        </p:spPr>
      </p:pic>
      <p:pic>
        <p:nvPicPr>
          <p:cNvPr id="4" name="Picture 3">
            <a:extLst>
              <a:ext uri="{FF2B5EF4-FFF2-40B4-BE49-F238E27FC236}">
                <a16:creationId xmlns:a16="http://schemas.microsoft.com/office/drawing/2014/main" id="{B030DB46-9AC0-DD8C-C9DA-09C0BE4026C3}"/>
              </a:ext>
            </a:extLst>
          </p:cNvPr>
          <p:cNvPicPr>
            <a:picLocks noChangeAspect="1"/>
          </p:cNvPicPr>
          <p:nvPr/>
        </p:nvPicPr>
        <p:blipFill>
          <a:blip r:embed="rId9"/>
          <a:stretch>
            <a:fillRect/>
          </a:stretch>
        </p:blipFill>
        <p:spPr>
          <a:xfrm>
            <a:off x="2398569" y="2230968"/>
            <a:ext cx="3088682" cy="4418246"/>
          </a:xfrm>
          <a:prstGeom prst="rect">
            <a:avLst/>
          </a:prstGeom>
        </p:spPr>
      </p:pic>
      <p:sp>
        <p:nvSpPr>
          <p:cNvPr id="5" name="TextBox 4">
            <a:extLst>
              <a:ext uri="{FF2B5EF4-FFF2-40B4-BE49-F238E27FC236}">
                <a16:creationId xmlns:a16="http://schemas.microsoft.com/office/drawing/2014/main" id="{7A8CEE04-9FED-3BF7-1DF9-69EF3692E31C}"/>
              </a:ext>
            </a:extLst>
          </p:cNvPr>
          <p:cNvSpPr txBox="1"/>
          <p:nvPr/>
        </p:nvSpPr>
        <p:spPr>
          <a:xfrm>
            <a:off x="5686351" y="3605393"/>
            <a:ext cx="3088682" cy="1569660"/>
          </a:xfrm>
          <a:prstGeom prst="rect">
            <a:avLst/>
          </a:prstGeom>
          <a:noFill/>
        </p:spPr>
        <p:txBody>
          <a:bodyPr wrap="square">
            <a:spAutoFit/>
          </a:bodyPr>
          <a:lstStyle/>
          <a:p>
            <a:r>
              <a:rPr lang="en-GB" sz="2400" b="1" dirty="0"/>
              <a:t>Editors: </a:t>
            </a:r>
          </a:p>
          <a:p>
            <a:r>
              <a:rPr lang="en-GB" sz="2400" b="1" dirty="0"/>
              <a:t>Prof Helen Pote, </a:t>
            </a:r>
          </a:p>
          <a:p>
            <a:r>
              <a:rPr lang="en-GB" sz="2400" b="1" dirty="0"/>
              <a:t>Dr Anna Picciotto</a:t>
            </a:r>
          </a:p>
          <a:p>
            <a:r>
              <a:rPr lang="en-GB" sz="2400" b="1" dirty="0"/>
              <a:t>Dr Clare Norris</a:t>
            </a:r>
          </a:p>
        </p:txBody>
      </p:sp>
    </p:spTree>
    <p:extLst>
      <p:ext uri="{BB962C8B-B14F-4D97-AF65-F5344CB8AC3E}">
        <p14:creationId xmlns:p14="http://schemas.microsoft.com/office/powerpoint/2010/main" val="1134487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D2DE85-932B-121A-3B47-4C78148D7DEE}"/>
              </a:ext>
            </a:extLst>
          </p:cNvPr>
          <p:cNvSpPr txBox="1"/>
          <p:nvPr/>
        </p:nvSpPr>
        <p:spPr>
          <a:xfrm>
            <a:off x="501053" y="2470483"/>
            <a:ext cx="4863833" cy="2831544"/>
          </a:xfrm>
          <a:prstGeom prst="rect">
            <a:avLst/>
          </a:prstGeom>
          <a:noFill/>
        </p:spPr>
        <p:txBody>
          <a:bodyPr wrap="square">
            <a:spAutoFit/>
          </a:bodyPr>
          <a:lstStyle/>
          <a:p>
            <a:endParaRPr lang="en-GB" sz="2000" b="1" dirty="0"/>
          </a:p>
          <a:p>
            <a:endParaRPr lang="en-GB" sz="2800" b="1" dirty="0"/>
          </a:p>
          <a:p>
            <a:endParaRPr lang="en-GB"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p:txBody>
      </p:sp>
      <p:pic>
        <p:nvPicPr>
          <p:cNvPr id="2" name="Picture 1">
            <a:extLst>
              <a:ext uri="{FF2B5EF4-FFF2-40B4-BE49-F238E27FC236}">
                <a16:creationId xmlns:a16="http://schemas.microsoft.com/office/drawing/2014/main" id="{DD2B6971-FF71-D36F-A076-15448FDB099D}"/>
              </a:ext>
            </a:extLst>
          </p:cNvPr>
          <p:cNvPicPr>
            <a:picLocks noChangeAspect="1"/>
          </p:cNvPicPr>
          <p:nvPr/>
        </p:nvPicPr>
        <p:blipFill>
          <a:blip r:embed="rId3"/>
          <a:stretch>
            <a:fillRect/>
          </a:stretch>
        </p:blipFill>
        <p:spPr>
          <a:xfrm>
            <a:off x="7095089" y="1330415"/>
            <a:ext cx="3760574" cy="5111679"/>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F4DFA28D-C9EE-44CE-F3BA-AE54B68978C3}"/>
                  </a:ext>
                </a:extLst>
              </p14:cNvPr>
              <p14:cNvContentPartPr/>
              <p14:nvPr/>
            </p14:nvContentPartPr>
            <p14:xfrm>
              <a:off x="3156704" y="1276390"/>
              <a:ext cx="360" cy="360"/>
            </p14:xfrm>
          </p:contentPart>
        </mc:Choice>
        <mc:Fallback xmlns="">
          <p:pic>
            <p:nvPicPr>
              <p:cNvPr id="4" name="Ink 3">
                <a:extLst>
                  <a:ext uri="{FF2B5EF4-FFF2-40B4-BE49-F238E27FC236}">
                    <a16:creationId xmlns:a16="http://schemas.microsoft.com/office/drawing/2014/main" id="{F4DFA28D-C9EE-44CE-F3BA-AE54B68978C3}"/>
                  </a:ext>
                </a:extLst>
              </p:cNvPr>
              <p:cNvPicPr/>
              <p:nvPr/>
            </p:nvPicPr>
            <p:blipFill>
              <a:blip r:embed="rId5"/>
              <a:stretch>
                <a:fillRect/>
              </a:stretch>
            </p:blipFill>
            <p:spPr>
              <a:xfrm>
                <a:off x="3150584" y="127027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59334592-9394-86F7-5CB9-36C463A87D2A}"/>
                  </a:ext>
                </a:extLst>
              </p14:cNvPr>
              <p14:cNvContentPartPr/>
              <p14:nvPr/>
            </p14:nvContentPartPr>
            <p14:xfrm>
              <a:off x="-259336" y="1845910"/>
              <a:ext cx="360" cy="360"/>
            </p14:xfrm>
          </p:contentPart>
        </mc:Choice>
        <mc:Fallback xmlns="">
          <p:pic>
            <p:nvPicPr>
              <p:cNvPr id="8" name="Ink 7">
                <a:extLst>
                  <a:ext uri="{FF2B5EF4-FFF2-40B4-BE49-F238E27FC236}">
                    <a16:creationId xmlns:a16="http://schemas.microsoft.com/office/drawing/2014/main" id="{59334592-9394-86F7-5CB9-36C463A87D2A}"/>
                  </a:ext>
                </a:extLst>
              </p:cNvPr>
              <p:cNvPicPr/>
              <p:nvPr/>
            </p:nvPicPr>
            <p:blipFill>
              <a:blip r:embed="rId5"/>
              <a:stretch>
                <a:fillRect/>
              </a:stretch>
            </p:blipFill>
            <p:spPr>
              <a:xfrm>
                <a:off x="-265456" y="1839790"/>
                <a:ext cx="12600" cy="12600"/>
              </a:xfrm>
              <a:prstGeom prst="rect">
                <a:avLst/>
              </a:prstGeom>
            </p:spPr>
          </p:pic>
        </mc:Fallback>
      </mc:AlternateContent>
      <p:sp>
        <p:nvSpPr>
          <p:cNvPr id="5" name="Title 4">
            <a:extLst>
              <a:ext uri="{FF2B5EF4-FFF2-40B4-BE49-F238E27FC236}">
                <a16:creationId xmlns:a16="http://schemas.microsoft.com/office/drawing/2014/main" id="{F8AF3515-62D7-3F38-9BF4-D4CCFF4B42A4}"/>
              </a:ext>
            </a:extLst>
          </p:cNvPr>
          <p:cNvSpPr>
            <a:spLocks noGrp="1"/>
          </p:cNvSpPr>
          <p:nvPr>
            <p:ph type="title"/>
          </p:nvPr>
        </p:nvSpPr>
        <p:spPr>
          <a:xfrm>
            <a:off x="375528" y="-159128"/>
            <a:ext cx="9613861" cy="2629611"/>
          </a:xfrm>
        </p:spPr>
        <p:txBody>
          <a:bodyPr/>
          <a:lstStyle/>
          <a:p>
            <a:r>
              <a:rPr lang="en-GB" dirty="0"/>
              <a:t>Autumn 2024</a:t>
            </a:r>
          </a:p>
        </p:txBody>
      </p:sp>
      <p:sp>
        <p:nvSpPr>
          <p:cNvPr id="6" name="Content Placeholder 5">
            <a:extLst>
              <a:ext uri="{FF2B5EF4-FFF2-40B4-BE49-F238E27FC236}">
                <a16:creationId xmlns:a16="http://schemas.microsoft.com/office/drawing/2014/main" id="{7C008D93-2C26-2C19-F20B-4275E2248108}"/>
              </a:ext>
            </a:extLst>
          </p:cNvPr>
          <p:cNvSpPr>
            <a:spLocks noGrp="1"/>
          </p:cNvSpPr>
          <p:nvPr>
            <p:ph idx="1"/>
          </p:nvPr>
        </p:nvSpPr>
        <p:spPr>
          <a:xfrm>
            <a:off x="996631" y="2385523"/>
            <a:ext cx="4684205" cy="3599316"/>
          </a:xfrm>
        </p:spPr>
        <p:txBody>
          <a:bodyPr>
            <a:normAutofit fontScale="92500"/>
          </a:bodyPr>
          <a:lstStyle/>
          <a:p>
            <a:pPr marL="0" indent="0">
              <a:buNone/>
            </a:pPr>
            <a:r>
              <a:rPr lang="en-GB" sz="2800" b="1" dirty="0"/>
              <a:t>Digital Psychological Practice – The Basics &amp; Beyond</a:t>
            </a:r>
          </a:p>
          <a:p>
            <a:pPr marL="0" indent="0">
              <a:buNone/>
            </a:pPr>
            <a:r>
              <a:rPr lang="en-GB" b="1" dirty="0"/>
              <a:t>Open University Press.</a:t>
            </a:r>
          </a:p>
          <a:p>
            <a:pPr marL="0" indent="0">
              <a:buNone/>
            </a:pPr>
            <a:endParaRPr lang="en-GB" b="1" dirty="0"/>
          </a:p>
          <a:p>
            <a:pPr marL="0" indent="0">
              <a:buNone/>
            </a:pPr>
            <a:r>
              <a:rPr lang="en-GB" b="1" dirty="0"/>
              <a:t>Editors: </a:t>
            </a:r>
          </a:p>
          <a:p>
            <a:pPr marL="0" indent="0">
              <a:buNone/>
            </a:pPr>
            <a:r>
              <a:rPr lang="en-GB" b="1" dirty="0"/>
              <a:t>Professor Helen Pote, </a:t>
            </a:r>
          </a:p>
          <a:p>
            <a:pPr marL="0" indent="0">
              <a:buNone/>
            </a:pPr>
            <a:r>
              <a:rPr lang="en-GB" b="1" dirty="0"/>
              <a:t>Dr Alesia Moulton-Perkins</a:t>
            </a:r>
          </a:p>
          <a:p>
            <a:pPr marL="0" indent="0">
              <a:buNone/>
            </a:pPr>
            <a:r>
              <a:rPr lang="en-GB" b="1" dirty="0"/>
              <a:t>Dr Sarah Campbell</a:t>
            </a:r>
          </a:p>
          <a:p>
            <a:endParaRPr lang="en-GB" dirty="0"/>
          </a:p>
        </p:txBody>
      </p:sp>
    </p:spTree>
    <p:extLst>
      <p:ext uri="{BB962C8B-B14F-4D97-AF65-F5344CB8AC3E}">
        <p14:creationId xmlns:p14="http://schemas.microsoft.com/office/powerpoint/2010/main" val="12021263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8E4C9-6C6A-1B5A-AFC4-9A8A048A4D07}"/>
              </a:ext>
            </a:extLst>
          </p:cNvPr>
          <p:cNvSpPr>
            <a:spLocks noGrp="1"/>
          </p:cNvSpPr>
          <p:nvPr>
            <p:ph type="title"/>
          </p:nvPr>
        </p:nvSpPr>
        <p:spPr>
          <a:xfrm>
            <a:off x="4907320" y="971549"/>
            <a:ext cx="7284680" cy="928687"/>
          </a:xfrm>
        </p:spPr>
        <p:txBody>
          <a:bodyPr vert="horz" lIns="91440" tIns="45720" rIns="91440" bIns="45720" rtlCol="0" anchor="b">
            <a:normAutofit fontScale="90000"/>
          </a:bodyPr>
          <a:lstStyle/>
          <a:p>
            <a:pPr algn="ctr"/>
            <a:br>
              <a:rPr lang="en-US" sz="4800" dirty="0"/>
            </a:br>
            <a:br>
              <a:rPr lang="en-US" sz="4800" dirty="0"/>
            </a:br>
            <a:r>
              <a:rPr lang="en-US" sz="4800" dirty="0"/>
              <a:t>Thank you</a:t>
            </a:r>
            <a:br>
              <a:rPr lang="en-US" sz="4800" dirty="0"/>
            </a:br>
            <a:endParaRPr lang="en-US" sz="2200" dirty="0"/>
          </a:p>
        </p:txBody>
      </p:sp>
      <p:sp>
        <p:nvSpPr>
          <p:cNvPr id="6" name="TextBox 5">
            <a:extLst>
              <a:ext uri="{FF2B5EF4-FFF2-40B4-BE49-F238E27FC236}">
                <a16:creationId xmlns:a16="http://schemas.microsoft.com/office/drawing/2014/main" id="{745216EB-FA22-16E1-A18B-E6DC4A3D5135}"/>
              </a:ext>
            </a:extLst>
          </p:cNvPr>
          <p:cNvSpPr txBox="1"/>
          <p:nvPr/>
        </p:nvSpPr>
        <p:spPr>
          <a:xfrm>
            <a:off x="1382130" y="4629113"/>
            <a:ext cx="12348157" cy="2492990"/>
          </a:xfrm>
          <a:prstGeom prst="rect">
            <a:avLst/>
          </a:prstGeom>
          <a:noFill/>
        </p:spPr>
        <p:txBody>
          <a:bodyPr wrap="square" rtlCol="0">
            <a:spAutoFit/>
          </a:bodyPr>
          <a:lstStyle/>
          <a:p>
            <a:r>
              <a:rPr lang="en-GB" sz="3600" dirty="0">
                <a:solidFill>
                  <a:schemeClr val="bg1"/>
                </a:solidFill>
                <a:hlinkClick r:id="rId3">
                  <a:extLst>
                    <a:ext uri="{A12FA001-AC4F-418D-AE19-62706E023703}">
                      <ahyp:hlinkClr xmlns:ahyp="http://schemas.microsoft.com/office/drawing/2018/hyperlinkcolor" val="tx"/>
                    </a:ext>
                  </a:extLst>
                </a:hlinkClick>
              </a:rPr>
              <a:t>h.pote@rhul.ac.uk</a:t>
            </a:r>
            <a:endParaRPr lang="en-GB" sz="3600" dirty="0">
              <a:solidFill>
                <a:schemeClr val="bg1"/>
              </a:solidFill>
            </a:endParaRPr>
          </a:p>
          <a:p>
            <a:r>
              <a:rPr lang="en-GB" sz="2400" dirty="0">
                <a:solidFill>
                  <a:schemeClr val="bg1"/>
                </a:solidFill>
                <a:hlinkClick r:id="rId4">
                  <a:extLst>
                    <a:ext uri="{A12FA001-AC4F-418D-AE19-62706E023703}">
                      <ahyp:hlinkClr xmlns:ahyp="http://schemas.microsoft.com/office/drawing/2018/hyperlinkcolor" val="tx"/>
                    </a:ext>
                  </a:extLst>
                </a:hlinkClick>
              </a:rPr>
              <a:t>https://royalholloway.ac.uk/research-and-teaching/departments-and-schools/psychology/research/serns/</a:t>
            </a:r>
            <a:endParaRPr lang="en-GB" sz="2400" dirty="0">
              <a:solidFill>
                <a:schemeClr val="bg1"/>
              </a:solidFill>
            </a:endParaRPr>
          </a:p>
          <a:p>
            <a:endParaRPr lang="en-GB" sz="2400" dirty="0">
              <a:solidFill>
                <a:schemeClr val="bg1"/>
              </a:solidFill>
            </a:endParaRPr>
          </a:p>
          <a:p>
            <a:r>
              <a:rPr lang="en-GB" sz="2400" dirty="0">
                <a:solidFill>
                  <a:schemeClr val="bg1"/>
                </a:solidFill>
                <a:hlinkClick r:id="rId5">
                  <a:extLst>
                    <a:ext uri="{A12FA001-AC4F-418D-AE19-62706E023703}">
                      <ahyp:hlinkClr xmlns:ahyp="http://schemas.microsoft.com/office/drawing/2018/hyperlinkcolor" val="tx"/>
                    </a:ext>
                  </a:extLst>
                </a:hlinkClick>
              </a:rPr>
              <a:t>www.digitalhealthskills.com</a:t>
            </a:r>
            <a:endParaRPr lang="en-GB" sz="2400" dirty="0">
              <a:solidFill>
                <a:schemeClr val="bg1"/>
              </a:solidFill>
            </a:endParaRPr>
          </a:p>
          <a:p>
            <a:endParaRPr lang="en-GB" sz="2400" dirty="0"/>
          </a:p>
        </p:txBody>
      </p:sp>
      <p:pic>
        <p:nvPicPr>
          <p:cNvPr id="3" name="Picture 2">
            <a:extLst>
              <a:ext uri="{FF2B5EF4-FFF2-40B4-BE49-F238E27FC236}">
                <a16:creationId xmlns:a16="http://schemas.microsoft.com/office/drawing/2014/main" id="{2DA68B86-A7D8-5BE2-1B6A-33B83296EA07}"/>
              </a:ext>
            </a:extLst>
          </p:cNvPr>
          <p:cNvPicPr>
            <a:picLocks noChangeAspect="1"/>
          </p:cNvPicPr>
          <p:nvPr/>
        </p:nvPicPr>
        <p:blipFill>
          <a:blip r:embed="rId6"/>
          <a:stretch>
            <a:fillRect/>
          </a:stretch>
        </p:blipFill>
        <p:spPr>
          <a:xfrm>
            <a:off x="7556208" y="2155582"/>
            <a:ext cx="2802183" cy="2802183"/>
          </a:xfrm>
          <a:prstGeom prst="rect">
            <a:avLst/>
          </a:prstGeom>
        </p:spPr>
      </p:pic>
      <p:pic>
        <p:nvPicPr>
          <p:cNvPr id="8" name="Picture 7" descr="A group of cupcakes with frosting&#10;&#10;Description automatically generated">
            <a:extLst>
              <a:ext uri="{FF2B5EF4-FFF2-40B4-BE49-F238E27FC236}">
                <a16:creationId xmlns:a16="http://schemas.microsoft.com/office/drawing/2014/main" id="{18FA2154-74EE-835E-5B80-C814DA5615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2131" y="362909"/>
            <a:ext cx="4904266" cy="4234471"/>
          </a:xfrm>
          <a:prstGeom prst="rect">
            <a:avLst/>
          </a:prstGeom>
        </p:spPr>
      </p:pic>
    </p:spTree>
    <p:extLst>
      <p:ext uri="{BB962C8B-B14F-4D97-AF65-F5344CB8AC3E}">
        <p14:creationId xmlns:p14="http://schemas.microsoft.com/office/powerpoint/2010/main" val="1927121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5BAF-335F-FB33-0135-4A7AFD05FF61}"/>
              </a:ext>
            </a:extLst>
          </p:cNvPr>
          <p:cNvSpPr>
            <a:spLocks noGrp="1"/>
          </p:cNvSpPr>
          <p:nvPr>
            <p:ph type="title"/>
          </p:nvPr>
        </p:nvSpPr>
        <p:spPr/>
        <p:txBody>
          <a:bodyPr/>
          <a:lstStyle/>
          <a:p>
            <a:r>
              <a:rPr lang="en-GB" dirty="0"/>
              <a:t>Resources &amp; References</a:t>
            </a:r>
          </a:p>
        </p:txBody>
      </p:sp>
      <p:sp>
        <p:nvSpPr>
          <p:cNvPr id="3" name="Content Placeholder 2">
            <a:extLst>
              <a:ext uri="{FF2B5EF4-FFF2-40B4-BE49-F238E27FC236}">
                <a16:creationId xmlns:a16="http://schemas.microsoft.com/office/drawing/2014/main" id="{010F9C9E-8C2F-7251-544B-8F9B52487D30}"/>
              </a:ext>
            </a:extLst>
          </p:cNvPr>
          <p:cNvSpPr>
            <a:spLocks noGrp="1"/>
          </p:cNvSpPr>
          <p:nvPr>
            <p:ph idx="1"/>
          </p:nvPr>
        </p:nvSpPr>
        <p:spPr/>
        <p:txBody>
          <a:bodyPr>
            <a:normAutofit lnSpcReduction="10000"/>
          </a:bodyPr>
          <a:lstStyle/>
          <a:p>
            <a:r>
              <a:rPr lang="en-GB" dirty="0"/>
              <a:t>Mental Health of Children &amp; Young People in England, NHS Digital 2023. </a:t>
            </a:r>
            <a:r>
              <a:rPr lang="en-GB" dirty="0">
                <a:hlinkClick r:id="rId3"/>
              </a:rPr>
              <a:t>https://digital.nhs.uk/data-and-information/publications/statistical/mental-health-of-children-and-young-people-in-england/2023-wave-4-follow-up</a:t>
            </a:r>
            <a:endParaRPr lang="en-GB" dirty="0"/>
          </a:p>
          <a:p>
            <a:r>
              <a:rPr lang="en-GB" sz="2800" dirty="0"/>
              <a:t>DfE Realising the potential of technology in education: A strategy for education providers and the technology industry (2019) </a:t>
            </a:r>
            <a:r>
              <a:rPr lang="en-GB" sz="2800" i="1" dirty="0">
                <a:hlinkClick r:id="rId4"/>
              </a:rPr>
              <a:t>https://assets.publishing.service.gov.uk/media/5ca360bee5274a77d479facc/DfE-Education_Technology_Strategy.pdf</a:t>
            </a:r>
            <a:endParaRPr lang="en-GB" sz="2800" i="1" dirty="0"/>
          </a:p>
          <a:p>
            <a:endParaRPr lang="en-GB" sz="2800" i="1" dirty="0"/>
          </a:p>
          <a:p>
            <a:endParaRPr lang="en-GB" dirty="0"/>
          </a:p>
          <a:p>
            <a:endParaRPr lang="en-GB" dirty="0"/>
          </a:p>
        </p:txBody>
      </p:sp>
    </p:spTree>
    <p:extLst>
      <p:ext uri="{BB962C8B-B14F-4D97-AF65-F5344CB8AC3E}">
        <p14:creationId xmlns:p14="http://schemas.microsoft.com/office/powerpoint/2010/main" val="2909173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91878B-CF88-89EE-C958-F12BDC2A9E39}"/>
              </a:ext>
            </a:extLst>
          </p:cNvPr>
          <p:cNvSpPr>
            <a:spLocks noGrp="1"/>
          </p:cNvSpPr>
          <p:nvPr>
            <p:ph idx="4294967295"/>
          </p:nvPr>
        </p:nvSpPr>
        <p:spPr>
          <a:xfrm>
            <a:off x="-1" y="435430"/>
            <a:ext cx="10609943" cy="5500234"/>
          </a:xfrm>
        </p:spPr>
        <p:txBody>
          <a:bodyPr/>
          <a:lstStyle/>
          <a:p>
            <a:r>
              <a:rPr lang="en-GB" dirty="0"/>
              <a:t>Andrew L, Barwood D, Boston J, </a:t>
            </a:r>
            <a:r>
              <a:rPr lang="en-GB" dirty="0" err="1"/>
              <a:t>Masek</a:t>
            </a:r>
            <a:r>
              <a:rPr lang="en-GB" dirty="0"/>
              <a:t> M, Bloomfield L, Devine A. Serious games for health promotion in adolescents - a systematic scoping review. </a:t>
            </a:r>
            <a:r>
              <a:rPr lang="en-GB" dirty="0" err="1"/>
              <a:t>Educ</a:t>
            </a:r>
            <a:r>
              <a:rPr lang="en-GB" dirty="0"/>
              <a:t> Inf </a:t>
            </a:r>
            <a:r>
              <a:rPr lang="en-GB" dirty="0" err="1"/>
              <a:t>Technol</a:t>
            </a:r>
            <a:r>
              <a:rPr lang="en-GB" dirty="0"/>
              <a:t> (</a:t>
            </a:r>
            <a:r>
              <a:rPr lang="en-GB" dirty="0" err="1"/>
              <a:t>Dordr</a:t>
            </a:r>
            <a:r>
              <a:rPr lang="en-GB" dirty="0"/>
              <a:t>). 2023;28(5):5519-5550. </a:t>
            </a:r>
            <a:r>
              <a:rPr lang="en-GB" dirty="0" err="1"/>
              <a:t>doi</a:t>
            </a:r>
            <a:r>
              <a:rPr lang="en-GB" dirty="0"/>
              <a:t>: 10.1007/s10639-022-11414-9. </a:t>
            </a:r>
            <a:r>
              <a:rPr lang="en-GB" dirty="0" err="1"/>
              <a:t>Epub</a:t>
            </a:r>
            <a:r>
              <a:rPr lang="en-GB" dirty="0"/>
              <a:t> 2022 Nov 4. PMID: 36373044; PMCID: PMC9638273.</a:t>
            </a:r>
          </a:p>
          <a:p>
            <a:r>
              <a:rPr lang="en-GB" dirty="0">
                <a:hlinkClick r:id="rId3"/>
              </a:rPr>
              <a:t>https://www.samaritans.org/about-samaritans/media-guidelines/guidance-for-reporting-on-self-harm-and-suicide-content-online/</a:t>
            </a:r>
            <a:endParaRPr lang="en-GB" dirty="0"/>
          </a:p>
          <a:p>
            <a:r>
              <a:rPr lang="en-GB" dirty="0"/>
              <a:t>https://beat.contentfiles.net/media/documents/Beat_Media_Guidelines.pdf</a:t>
            </a:r>
          </a:p>
          <a:p>
            <a:endParaRPr lang="en-GB" dirty="0"/>
          </a:p>
          <a:p>
            <a:endParaRPr lang="en-GB" dirty="0"/>
          </a:p>
        </p:txBody>
      </p:sp>
    </p:spTree>
    <p:extLst>
      <p:ext uri="{BB962C8B-B14F-4D97-AF65-F5344CB8AC3E}">
        <p14:creationId xmlns:p14="http://schemas.microsoft.com/office/powerpoint/2010/main" val="130148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F7DBA-757A-E1FC-FC36-0E9D52049E4D}"/>
              </a:ext>
            </a:extLst>
          </p:cNvPr>
          <p:cNvSpPr>
            <a:spLocks noGrp="1"/>
          </p:cNvSpPr>
          <p:nvPr>
            <p:ph type="title"/>
          </p:nvPr>
        </p:nvSpPr>
        <p:spPr/>
        <p:txBody>
          <a:bodyPr/>
          <a:lstStyle/>
          <a:p>
            <a:r>
              <a:rPr lang="en-GB" dirty="0"/>
              <a:t>What is a school?</a:t>
            </a:r>
          </a:p>
        </p:txBody>
      </p:sp>
      <p:graphicFrame>
        <p:nvGraphicFramePr>
          <p:cNvPr id="4" name="Content Placeholder 3">
            <a:extLst>
              <a:ext uri="{FF2B5EF4-FFF2-40B4-BE49-F238E27FC236}">
                <a16:creationId xmlns:a16="http://schemas.microsoft.com/office/drawing/2014/main" id="{53F64281-BA56-2016-9A7C-C926A846BA2C}"/>
              </a:ext>
            </a:extLst>
          </p:cNvPr>
          <p:cNvGraphicFramePr>
            <a:graphicFrameLocks noGrp="1"/>
          </p:cNvGraphicFramePr>
          <p:nvPr>
            <p:ph idx="1"/>
            <p:extLst>
              <p:ext uri="{D42A27DB-BD31-4B8C-83A1-F6EECF244321}">
                <p14:modId xmlns:p14="http://schemas.microsoft.com/office/powerpoint/2010/main" val="1385943274"/>
              </p:ext>
            </p:extLst>
          </p:nvPr>
        </p:nvGraphicFramePr>
        <p:xfrm>
          <a:off x="1289050" y="2093913"/>
          <a:ext cx="9613900"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road with grass and trees in front of a building&#10;&#10;Description automatically generated">
            <a:extLst>
              <a:ext uri="{FF2B5EF4-FFF2-40B4-BE49-F238E27FC236}">
                <a16:creationId xmlns:a16="http://schemas.microsoft.com/office/drawing/2014/main" id="{5964D0F1-F061-0D9B-05A4-98600CE43EE7}"/>
              </a:ext>
            </a:extLst>
          </p:cNvPr>
          <p:cNvPicPr>
            <a:picLocks noChangeAspect="1"/>
          </p:cNvPicPr>
          <p:nvPr/>
        </p:nvPicPr>
        <p:blipFill>
          <a:blip r:embed="rId8"/>
          <a:stretch>
            <a:fillRect/>
          </a:stretch>
        </p:blipFill>
        <p:spPr>
          <a:xfrm>
            <a:off x="2914649" y="5238942"/>
            <a:ext cx="4183061" cy="1427162"/>
          </a:xfrm>
          <a:prstGeom prst="rect">
            <a:avLst/>
          </a:prstGeom>
        </p:spPr>
      </p:pic>
      <p:pic>
        <p:nvPicPr>
          <p:cNvPr id="7" name="Picture 6" descr="A group of women sitting on a bench&#10;&#10;Description automatically generated">
            <a:extLst>
              <a:ext uri="{FF2B5EF4-FFF2-40B4-BE49-F238E27FC236}">
                <a16:creationId xmlns:a16="http://schemas.microsoft.com/office/drawing/2014/main" id="{9F2718F4-FCCD-E389-3E9C-E063346422C4}"/>
              </a:ext>
            </a:extLst>
          </p:cNvPr>
          <p:cNvPicPr>
            <a:picLocks noChangeAspect="1"/>
          </p:cNvPicPr>
          <p:nvPr/>
        </p:nvPicPr>
        <p:blipFill>
          <a:blip r:embed="rId9"/>
          <a:stretch>
            <a:fillRect/>
          </a:stretch>
        </p:blipFill>
        <p:spPr>
          <a:xfrm>
            <a:off x="9368138" y="457995"/>
            <a:ext cx="2380950" cy="1635918"/>
          </a:xfrm>
          <a:prstGeom prst="rect">
            <a:avLst/>
          </a:prstGeom>
        </p:spPr>
      </p:pic>
    </p:spTree>
    <p:extLst>
      <p:ext uri="{BB962C8B-B14F-4D97-AF65-F5344CB8AC3E}">
        <p14:creationId xmlns:p14="http://schemas.microsoft.com/office/powerpoint/2010/main" val="2588019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00E5D-DC44-8028-0737-5A394245C53E}"/>
              </a:ext>
            </a:extLst>
          </p:cNvPr>
          <p:cNvSpPr>
            <a:spLocks noGrp="1"/>
          </p:cNvSpPr>
          <p:nvPr>
            <p:ph type="title"/>
          </p:nvPr>
        </p:nvSpPr>
        <p:spPr>
          <a:xfrm>
            <a:off x="768971" y="810530"/>
            <a:ext cx="9613861" cy="1080938"/>
          </a:xfrm>
        </p:spPr>
        <p:txBody>
          <a:bodyPr/>
          <a:lstStyle/>
          <a:p>
            <a:r>
              <a:rPr lang="en-GB" dirty="0"/>
              <a:t>Can schools support mental health?</a:t>
            </a:r>
          </a:p>
        </p:txBody>
      </p:sp>
      <p:sp>
        <p:nvSpPr>
          <p:cNvPr id="3" name="Content Placeholder 2">
            <a:extLst>
              <a:ext uri="{FF2B5EF4-FFF2-40B4-BE49-F238E27FC236}">
                <a16:creationId xmlns:a16="http://schemas.microsoft.com/office/drawing/2014/main" id="{5F8E7960-2E91-B391-B835-551BAB61E999}"/>
              </a:ext>
            </a:extLst>
          </p:cNvPr>
          <p:cNvSpPr>
            <a:spLocks noGrp="1"/>
          </p:cNvSpPr>
          <p:nvPr>
            <p:ph idx="1"/>
          </p:nvPr>
        </p:nvSpPr>
        <p:spPr/>
        <p:txBody>
          <a:bodyPr>
            <a:normAutofit fontScale="85000" lnSpcReduction="20000"/>
          </a:bodyPr>
          <a:lstStyle/>
          <a:p>
            <a:pPr marL="0" indent="0">
              <a:buNone/>
            </a:pPr>
            <a:r>
              <a:rPr lang="en-GB" dirty="0"/>
              <a:t>Schools are …</a:t>
            </a:r>
          </a:p>
          <a:p>
            <a:pPr marL="0" indent="0">
              <a:buNone/>
            </a:pPr>
            <a:endParaRPr lang="en-GB" dirty="0"/>
          </a:p>
          <a:p>
            <a:pPr marL="0" indent="0">
              <a:buNone/>
            </a:pPr>
            <a:endParaRPr lang="en-GB" dirty="0"/>
          </a:p>
          <a:p>
            <a:pPr marL="0" indent="0">
              <a:buNone/>
            </a:pPr>
            <a:r>
              <a:rPr lang="en-GB" i="1" dirty="0"/>
              <a:t>“</a:t>
            </a:r>
            <a:r>
              <a:rPr lang="en-GB" sz="3300" i="1" dirty="0"/>
              <a:t>an immersive social experience as well as centres of learning, and can support the development of good social, emotional and mental health. Schools have the potential to offer a nurturing and protective environment for CYP in the most adverse circumstances”</a:t>
            </a:r>
          </a:p>
          <a:p>
            <a:pPr marL="0" indent="0">
              <a:buNone/>
            </a:pPr>
            <a:endParaRPr lang="en-GB" sz="3300" i="1" dirty="0"/>
          </a:p>
          <a:p>
            <a:pPr marL="0" indent="0" algn="r">
              <a:buNone/>
            </a:pPr>
            <a:r>
              <a:rPr lang="en-GB" i="1" dirty="0"/>
              <a:t>Picciotto, Hickey &amp; Barnet (2024)</a:t>
            </a:r>
          </a:p>
        </p:txBody>
      </p:sp>
      <p:pic>
        <p:nvPicPr>
          <p:cNvPr id="4" name="Picture 3">
            <a:extLst>
              <a:ext uri="{FF2B5EF4-FFF2-40B4-BE49-F238E27FC236}">
                <a16:creationId xmlns:a16="http://schemas.microsoft.com/office/drawing/2014/main" id="{A602E53F-416B-D7D8-D265-8D037B9324DF}"/>
              </a:ext>
            </a:extLst>
          </p:cNvPr>
          <p:cNvPicPr>
            <a:picLocks noChangeAspect="1"/>
          </p:cNvPicPr>
          <p:nvPr/>
        </p:nvPicPr>
        <p:blipFill>
          <a:blip r:embed="rId3"/>
          <a:stretch>
            <a:fillRect/>
          </a:stretch>
        </p:blipFill>
        <p:spPr>
          <a:xfrm>
            <a:off x="8627398" y="365125"/>
            <a:ext cx="1818063" cy="2633057"/>
          </a:xfrm>
          <a:prstGeom prst="rect">
            <a:avLst/>
          </a:prstGeom>
        </p:spPr>
      </p:pic>
    </p:spTree>
    <p:extLst>
      <p:ext uri="{BB962C8B-B14F-4D97-AF65-F5344CB8AC3E}">
        <p14:creationId xmlns:p14="http://schemas.microsoft.com/office/powerpoint/2010/main" val="2424860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DABCC-E09D-7F09-795C-10415E1CD2AC}"/>
              </a:ext>
            </a:extLst>
          </p:cNvPr>
          <p:cNvSpPr>
            <a:spLocks noGrp="1"/>
          </p:cNvSpPr>
          <p:nvPr>
            <p:ph type="title"/>
          </p:nvPr>
        </p:nvSpPr>
        <p:spPr/>
        <p:txBody>
          <a:bodyPr/>
          <a:lstStyle/>
          <a:p>
            <a:r>
              <a:rPr lang="en-GB" dirty="0"/>
              <a:t>Child Mental Health: Complex ecosystems of risk and protective factors</a:t>
            </a:r>
          </a:p>
        </p:txBody>
      </p:sp>
      <p:pic>
        <p:nvPicPr>
          <p:cNvPr id="4" name="Content Placeholder 3">
            <a:extLst>
              <a:ext uri="{FF2B5EF4-FFF2-40B4-BE49-F238E27FC236}">
                <a16:creationId xmlns:a16="http://schemas.microsoft.com/office/drawing/2014/main" id="{BE71B23A-ACEC-E7BF-83AC-F3D5C5E169ED}"/>
              </a:ext>
            </a:extLst>
          </p:cNvPr>
          <p:cNvPicPr>
            <a:picLocks noGrp="1" noChangeAspect="1"/>
          </p:cNvPicPr>
          <p:nvPr>
            <p:ph idx="1"/>
          </p:nvPr>
        </p:nvPicPr>
        <p:blipFill>
          <a:blip r:embed="rId3"/>
          <a:stretch>
            <a:fillRect/>
          </a:stretch>
        </p:blipFill>
        <p:spPr>
          <a:xfrm>
            <a:off x="2490114" y="2005217"/>
            <a:ext cx="4609334" cy="4609334"/>
          </a:xfrm>
          <a:prstGeom prst="rect">
            <a:avLst/>
          </a:prstGeom>
        </p:spPr>
      </p:pic>
      <p:sp>
        <p:nvSpPr>
          <p:cNvPr id="6" name="TextBox 5">
            <a:extLst>
              <a:ext uri="{FF2B5EF4-FFF2-40B4-BE49-F238E27FC236}">
                <a16:creationId xmlns:a16="http://schemas.microsoft.com/office/drawing/2014/main" id="{050E2C9A-D558-16F8-6031-180BF6C877EF}"/>
              </a:ext>
            </a:extLst>
          </p:cNvPr>
          <p:cNvSpPr txBox="1"/>
          <p:nvPr/>
        </p:nvSpPr>
        <p:spPr>
          <a:xfrm>
            <a:off x="7759778" y="5827773"/>
            <a:ext cx="3469838" cy="646331"/>
          </a:xfrm>
          <a:prstGeom prst="rect">
            <a:avLst/>
          </a:prstGeom>
          <a:noFill/>
        </p:spPr>
        <p:txBody>
          <a:bodyPr wrap="square">
            <a:spAutoFit/>
          </a:bodyPr>
          <a:lstStyle/>
          <a:p>
            <a:r>
              <a:rPr lang="en-GB" dirty="0"/>
              <a:t>Bronfenbrenner’s Ecological </a:t>
            </a:r>
          </a:p>
          <a:p>
            <a:r>
              <a:rPr lang="en-GB" dirty="0"/>
              <a:t>Systems Theory (1979)</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ED38EE6-BAEB-CA08-24BB-15AEBDD52830}"/>
                  </a:ext>
                </a:extLst>
              </p14:cNvPr>
              <p14:cNvContentPartPr/>
              <p14:nvPr/>
            </p14:nvContentPartPr>
            <p14:xfrm>
              <a:off x="9769041" y="3339918"/>
              <a:ext cx="360" cy="360"/>
            </p14:xfrm>
          </p:contentPart>
        </mc:Choice>
        <mc:Fallback xmlns="">
          <p:pic>
            <p:nvPicPr>
              <p:cNvPr id="8" name="Ink 7">
                <a:extLst>
                  <a:ext uri="{FF2B5EF4-FFF2-40B4-BE49-F238E27FC236}">
                    <a16:creationId xmlns:a16="http://schemas.microsoft.com/office/drawing/2014/main" id="{DED38EE6-BAEB-CA08-24BB-15AEBDD52830}"/>
                  </a:ext>
                </a:extLst>
              </p:cNvPr>
              <p:cNvPicPr/>
              <p:nvPr/>
            </p:nvPicPr>
            <p:blipFill>
              <a:blip r:embed="rId7"/>
              <a:stretch>
                <a:fillRect/>
              </a:stretch>
            </p:blipFill>
            <p:spPr>
              <a:xfrm>
                <a:off x="9762921" y="3333798"/>
                <a:ext cx="12600" cy="12600"/>
              </a:xfrm>
              <a:prstGeom prst="rect">
                <a:avLst/>
              </a:prstGeom>
            </p:spPr>
          </p:pic>
        </mc:Fallback>
      </mc:AlternateContent>
      <p:sp>
        <p:nvSpPr>
          <p:cNvPr id="13" name="Elipse 12">
            <a:extLst>
              <a:ext uri="{FF2B5EF4-FFF2-40B4-BE49-F238E27FC236}">
                <a16:creationId xmlns:a16="http://schemas.microsoft.com/office/drawing/2014/main" id="{3D91DE25-8CF5-439E-B033-963AD533006A}"/>
              </a:ext>
            </a:extLst>
          </p:cNvPr>
          <p:cNvSpPr/>
          <p:nvPr/>
        </p:nvSpPr>
        <p:spPr>
          <a:xfrm>
            <a:off x="5007773" y="3648089"/>
            <a:ext cx="731520" cy="365760"/>
          </a:xfrm>
          <a:prstGeom prst="ellipse">
            <a:avLst/>
          </a:prstGeom>
          <a:solidFill>
            <a:srgbClr val="66CC00">
              <a:alpha val="5000"/>
            </a:srgbClr>
          </a:solidFill>
          <a:ln w="12600">
            <a:solidFill>
              <a:srgbClr val="66CC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da-DK">
              <a:solidFill>
                <a:srgbClr val="66CC00"/>
              </a:solidFill>
            </a:endParaRPr>
          </a:p>
        </p:txBody>
      </p:sp>
    </p:spTree>
    <p:extLst>
      <p:ext uri="{BB962C8B-B14F-4D97-AF65-F5344CB8AC3E}">
        <p14:creationId xmlns:p14="http://schemas.microsoft.com/office/powerpoint/2010/main" val="3775419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B754A-F53E-17DF-2EB9-6F21A0DBC039}"/>
              </a:ext>
            </a:extLst>
          </p:cNvPr>
          <p:cNvSpPr>
            <a:spLocks noGrp="1"/>
          </p:cNvSpPr>
          <p:nvPr>
            <p:ph type="title"/>
          </p:nvPr>
        </p:nvSpPr>
        <p:spPr/>
        <p:txBody>
          <a:bodyPr/>
          <a:lstStyle/>
          <a:p>
            <a:r>
              <a:rPr lang="en-GB" dirty="0"/>
              <a:t>Mental health &amp; psychological interventions in schools</a:t>
            </a:r>
          </a:p>
        </p:txBody>
      </p:sp>
      <p:sp>
        <p:nvSpPr>
          <p:cNvPr id="3" name="Content Placeholder 2">
            <a:extLst>
              <a:ext uri="{FF2B5EF4-FFF2-40B4-BE49-F238E27FC236}">
                <a16:creationId xmlns:a16="http://schemas.microsoft.com/office/drawing/2014/main" id="{D79E66A2-4B89-18BF-C544-23289C40C40D}"/>
              </a:ext>
            </a:extLst>
          </p:cNvPr>
          <p:cNvSpPr>
            <a:spLocks noGrp="1"/>
          </p:cNvSpPr>
          <p:nvPr>
            <p:ph idx="1"/>
          </p:nvPr>
        </p:nvSpPr>
        <p:spPr/>
        <p:txBody>
          <a:bodyPr>
            <a:normAutofit fontScale="92500" lnSpcReduction="20000"/>
          </a:bodyPr>
          <a:lstStyle/>
          <a:p>
            <a:r>
              <a:rPr lang="en-GB" dirty="0"/>
              <a:t>A long history of various practitioners supporting mental health in schools</a:t>
            </a:r>
          </a:p>
          <a:p>
            <a:pPr lvl="1"/>
            <a:r>
              <a:rPr lang="en-GB" dirty="0"/>
              <a:t>Teachers</a:t>
            </a:r>
          </a:p>
          <a:p>
            <a:pPr lvl="1"/>
            <a:r>
              <a:rPr lang="en-GB" dirty="0"/>
              <a:t>Special educational needs co-ordinators </a:t>
            </a:r>
          </a:p>
          <a:p>
            <a:pPr lvl="1"/>
            <a:r>
              <a:rPr lang="en-GB" dirty="0"/>
              <a:t>Counsellors</a:t>
            </a:r>
          </a:p>
          <a:p>
            <a:pPr lvl="1"/>
            <a:r>
              <a:rPr lang="en-GB" dirty="0"/>
              <a:t>Educational Psychologists</a:t>
            </a:r>
          </a:p>
          <a:p>
            <a:pPr lvl="1"/>
            <a:r>
              <a:rPr lang="en-GB" dirty="0"/>
              <a:t>Clinical Psychologists</a:t>
            </a:r>
          </a:p>
          <a:p>
            <a:pPr lvl="1"/>
            <a:r>
              <a:rPr lang="en-GB" dirty="0"/>
              <a:t>Education Mental Health Practitioners</a:t>
            </a:r>
          </a:p>
          <a:p>
            <a:pPr lvl="1"/>
            <a:endParaRPr lang="en-GB" dirty="0"/>
          </a:p>
          <a:p>
            <a:r>
              <a:rPr lang="en-GB" dirty="0"/>
              <a:t>Work spans the health and education systems</a:t>
            </a:r>
          </a:p>
          <a:p>
            <a:r>
              <a:rPr lang="en-GB" dirty="0"/>
              <a:t>The core task of any school – learning and development – may not always align with the mental health and wellbeing needs of the child</a:t>
            </a:r>
          </a:p>
        </p:txBody>
      </p:sp>
      <p:pic>
        <p:nvPicPr>
          <p:cNvPr id="5" name="Picture 4">
            <a:extLst>
              <a:ext uri="{FF2B5EF4-FFF2-40B4-BE49-F238E27FC236}">
                <a16:creationId xmlns:a16="http://schemas.microsoft.com/office/drawing/2014/main" id="{38E57CF3-7361-DBC0-FF6B-72BD0F57C1A8}"/>
              </a:ext>
            </a:extLst>
          </p:cNvPr>
          <p:cNvPicPr>
            <a:picLocks noChangeAspect="1"/>
          </p:cNvPicPr>
          <p:nvPr/>
        </p:nvPicPr>
        <p:blipFill>
          <a:blip r:embed="rId3"/>
          <a:stretch>
            <a:fillRect/>
          </a:stretch>
        </p:blipFill>
        <p:spPr>
          <a:xfrm>
            <a:off x="10294182" y="293761"/>
            <a:ext cx="1613591" cy="2278678"/>
          </a:xfrm>
          <a:prstGeom prst="rect">
            <a:avLst/>
          </a:prstGeom>
        </p:spPr>
      </p:pic>
    </p:spTree>
    <p:extLst>
      <p:ext uri="{BB962C8B-B14F-4D97-AF65-F5344CB8AC3E}">
        <p14:creationId xmlns:p14="http://schemas.microsoft.com/office/powerpoint/2010/main" val="413401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B921-E9AC-90C1-B73D-FBA1DC68C227}"/>
              </a:ext>
            </a:extLst>
          </p:cNvPr>
          <p:cNvSpPr>
            <a:spLocks noGrp="1"/>
          </p:cNvSpPr>
          <p:nvPr>
            <p:ph type="title"/>
          </p:nvPr>
        </p:nvSpPr>
        <p:spPr/>
        <p:txBody>
          <a:bodyPr/>
          <a:lstStyle/>
          <a:p>
            <a:r>
              <a:rPr lang="en-GB" dirty="0"/>
              <a:t>Mentally Health Schools -  8 Principles </a:t>
            </a:r>
            <a:r>
              <a:rPr lang="en-GB" sz="2000" dirty="0"/>
              <a:t>(2021)</a:t>
            </a:r>
          </a:p>
        </p:txBody>
      </p:sp>
      <p:graphicFrame>
        <p:nvGraphicFramePr>
          <p:cNvPr id="5" name="Content Placeholder 4">
            <a:extLst>
              <a:ext uri="{FF2B5EF4-FFF2-40B4-BE49-F238E27FC236}">
                <a16:creationId xmlns:a16="http://schemas.microsoft.com/office/drawing/2014/main" id="{14EDB8D3-AD5D-6350-27F6-119B3A8AF975}"/>
              </a:ext>
            </a:extLst>
          </p:cNvPr>
          <p:cNvGraphicFramePr>
            <a:graphicFrameLocks noGrp="1"/>
          </p:cNvGraphicFramePr>
          <p:nvPr>
            <p:ph idx="1"/>
            <p:extLst>
              <p:ext uri="{D42A27DB-BD31-4B8C-83A1-F6EECF244321}">
                <p14:modId xmlns:p14="http://schemas.microsoft.com/office/powerpoint/2010/main" val="1581508525"/>
              </p:ext>
            </p:extLst>
          </p:nvPr>
        </p:nvGraphicFramePr>
        <p:xfrm>
          <a:off x="347661" y="2711182"/>
          <a:ext cx="9613861" cy="3599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AA2B740F-CD0E-57AF-9E48-4F002BDCC171}"/>
              </a:ext>
            </a:extLst>
          </p:cNvPr>
          <p:cNvPicPr>
            <a:picLocks noChangeAspect="1"/>
          </p:cNvPicPr>
          <p:nvPr/>
        </p:nvPicPr>
        <p:blipFill>
          <a:blip r:embed="rId8"/>
          <a:stretch>
            <a:fillRect/>
          </a:stretch>
        </p:blipFill>
        <p:spPr>
          <a:xfrm>
            <a:off x="10190067" y="157163"/>
            <a:ext cx="1654272" cy="2554019"/>
          </a:xfrm>
          <a:prstGeom prst="rect">
            <a:avLst/>
          </a:prstGeom>
        </p:spPr>
      </p:pic>
    </p:spTree>
    <p:extLst>
      <p:ext uri="{BB962C8B-B14F-4D97-AF65-F5344CB8AC3E}">
        <p14:creationId xmlns:p14="http://schemas.microsoft.com/office/powerpoint/2010/main" val="3809959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f8150c9d-3818-4362-8383-eb9e6d3e1119"/>
</p:tagLst>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1607</TotalTime>
  <Words>6759</Words>
  <Application>Microsoft Office PowerPoint</Application>
  <PresentationFormat>Widescreen</PresentationFormat>
  <Paragraphs>591</Paragraphs>
  <Slides>45</Slides>
  <Notes>45</Notes>
  <HiddenSlides>0</HiddenSlides>
  <MMClips>1</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Berlin</vt:lpstr>
      <vt:lpstr>PowerPoint Presentation</vt:lpstr>
      <vt:lpstr>Digital Mental Health in Schools </vt:lpstr>
      <vt:lpstr>Youth mental health problems are on the rise</vt:lpstr>
      <vt:lpstr>Young people with mental health problems are having a hard time in school…</vt:lpstr>
      <vt:lpstr>What is a school?</vt:lpstr>
      <vt:lpstr>Can schools support mental health?</vt:lpstr>
      <vt:lpstr>Child Mental Health: Complex ecosystems of risk and protective factors</vt:lpstr>
      <vt:lpstr>Mental health &amp; psychological interventions in schools</vt:lpstr>
      <vt:lpstr>Mentally Health Schools -  8 Principles (2021)</vt:lpstr>
      <vt:lpstr>What does mental health support in schools look like?</vt:lpstr>
      <vt:lpstr>Anxiety that technology is bad  for kids is not new…</vt:lpstr>
      <vt:lpstr>Youth Digital access – phones and online  Ofcom 2024</vt:lpstr>
      <vt:lpstr>Harnessing the power of digital for mental health in schools</vt:lpstr>
      <vt:lpstr>What is digital mental health approach?              eHealth</vt:lpstr>
      <vt:lpstr>What is an education technology approach?        EdTech</vt:lpstr>
      <vt:lpstr>A Fortuitous Invitation: Hackathon</vt:lpstr>
      <vt:lpstr>           DCP National Digital Healthcare Committee </vt:lpstr>
      <vt:lpstr>Digital approach across a range of needs/services World Innovation Summit for Health Report (2020) </vt:lpstr>
      <vt:lpstr>Digital Mental Health as a Choice</vt:lpstr>
      <vt:lpstr>Example 1: Mental Health Literacy App</vt:lpstr>
      <vt:lpstr>Young people like using apps</vt:lpstr>
      <vt:lpstr>Mental Health Literacy</vt:lpstr>
      <vt:lpstr>            </vt:lpstr>
      <vt:lpstr>PowerPoint Presentation</vt:lpstr>
      <vt:lpstr>PowerPoint Presentation</vt:lpstr>
      <vt:lpstr>PowerPoint Presentation</vt:lpstr>
      <vt:lpstr>Example 2: Wellbeing Augmented Reality Board Game</vt:lpstr>
      <vt:lpstr>Young people are engaged in gaming</vt:lpstr>
      <vt:lpstr>Gaming is surprisingly social…</vt:lpstr>
      <vt:lpstr>Serious games might improve adolescent health?</vt:lpstr>
      <vt:lpstr>Game evidence from large national Youth MH trials: SPARX</vt:lpstr>
      <vt:lpstr>Dragons of Afterlands</vt:lpstr>
      <vt:lpstr>Dragons of Afterlands Trial</vt:lpstr>
      <vt:lpstr>Results</vt:lpstr>
      <vt:lpstr>PowerPoint Presentation</vt:lpstr>
      <vt:lpstr>Reflection and join us:</vt:lpstr>
      <vt:lpstr>Barriers to EdTech in Schools</vt:lpstr>
      <vt:lpstr>Facilitators to Mental Health EdTech in Schools</vt:lpstr>
      <vt:lpstr>Importance of using quality digital products</vt:lpstr>
      <vt:lpstr>Importance of training teachers</vt:lpstr>
      <vt:lpstr>July 2024</vt:lpstr>
      <vt:lpstr>Autumn 2024</vt:lpstr>
      <vt:lpstr>  Thank you </vt:lpstr>
      <vt:lpstr>Resources &amp;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the most of digital approaches to mental health and wellbeing in schools </dc:title>
  <dc:creator>Helen Pote</dc:creator>
  <cp:lastModifiedBy>Pote, Helen</cp:lastModifiedBy>
  <cp:revision>3</cp:revision>
  <cp:lastPrinted>2024-06-21T05:55:35Z</cp:lastPrinted>
  <dcterms:created xsi:type="dcterms:W3CDTF">2024-06-16T08:12:09Z</dcterms:created>
  <dcterms:modified xsi:type="dcterms:W3CDTF">2024-06-21T13:17:49Z</dcterms:modified>
</cp:coreProperties>
</file>